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5"/>
  </p:notesMasterIdLst>
  <p:sldIdLst>
    <p:sldId id="256" r:id="rId5"/>
    <p:sldId id="257" r:id="rId6"/>
    <p:sldId id="258" r:id="rId7"/>
    <p:sldId id="259" r:id="rId8"/>
    <p:sldId id="260" r:id="rId9"/>
    <p:sldId id="261" r:id="rId10"/>
    <p:sldId id="262" r:id="rId11"/>
    <p:sldId id="263" r:id="rId12"/>
    <p:sldId id="266" r:id="rId13"/>
    <p:sldId id="285" r:id="rId14"/>
    <p:sldId id="267" r:id="rId15"/>
    <p:sldId id="286" r:id="rId16"/>
    <p:sldId id="288" r:id="rId17"/>
    <p:sldId id="287" r:id="rId18"/>
    <p:sldId id="273" r:id="rId19"/>
    <p:sldId id="274" r:id="rId20"/>
    <p:sldId id="276" r:id="rId21"/>
    <p:sldId id="275" r:id="rId22"/>
    <p:sldId id="278" r:id="rId23"/>
    <p:sldId id="279" r:id="rId24"/>
    <p:sldId id="280" r:id="rId25"/>
    <p:sldId id="291" r:id="rId26"/>
    <p:sldId id="281" r:id="rId27"/>
    <p:sldId id="292" r:id="rId28"/>
    <p:sldId id="282" r:id="rId29"/>
    <p:sldId id="293" r:id="rId30"/>
    <p:sldId id="283" r:id="rId31"/>
    <p:sldId id="294" r:id="rId32"/>
    <p:sldId id="290" r:id="rId33"/>
    <p:sldId id="284" r:id="rId3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81" autoAdjust="0"/>
  </p:normalViewPr>
  <p:slideViewPr>
    <p:cSldViewPr>
      <p:cViewPr varScale="1">
        <p:scale>
          <a:sx n="64" d="100"/>
          <a:sy n="64" d="100"/>
        </p:scale>
        <p:origin x="1397"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6:13.994"/>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8:12.062"/>
    </inkml:context>
    <inkml:brush xml:id="br0">
      <inkml:brushProperty name="width" value="0.1" units="cm"/>
      <inkml:brushProperty name="height" value="0.1" units="cm"/>
      <inkml:brushProperty name="color" value="#E71224"/>
    </inkml:brush>
  </inkml:definitions>
  <inkml:trace contextRef="#ctx0" brushRef="#br0">923 0 24575,'0'1'0,"1"0"0,-1 0 0,0 0 0,0 0 0,1 0 0,-1 0 0,1 0 0,-1 0 0,1 0 0,-1 0 0,1 0 0,0 0 0,-1 0 0,1 0 0,1 0 0,14 13 0,-10-9 0,24 14 0,-25-15 0,1-1 0,-1 1 0,1-1 0,-1 2 0,9 8 0,8 10 0,35 31 0,-32-33 0,-9-7 0,37 21 0,-23-16 0,10 8 0,-9-10 0,-25-15 0,-1 1 0,1 0 0,-1 0 0,1 1 0,6 5 0,5 6 0,27 17 0,7 6 0,42 49 0,-43-40 0,42 41 0,-43-49 0,0 0 0,-42-33 0,-1 1 0,0-1 0,-1 1 0,1 0 0,4 9 0,-2-2 0,0 0 0,2-1 0,-1 0 0,18 17 0,-21-23 0,1 1 0,-2 0 0,1 1 0,-1-1 0,0 1 0,4 11 0,-3-8 0,0 1 0,10 13 0,-10-16 0,0 1 0,-1-1 0,6 16 0,5 9 0,-14-30 0,0 1 0,0-1 0,-1 1 0,1-1 0,-1 1 0,0 8 0,0-6 0,0-1 0,0 0 0,4 10 0,5 11 0,-1-5 0,-1 1 0,7 35 0,-12-43 0,1-1 0,9 22 0,-8-24 0,-1 1 0,-1-1 0,3 20 0,-4-17 0,6 21 0,-1-11 0,3 27 0,-6-30 0,-1-12 0,0-1 0,0 0 0,1 0 0,9 16 0,6 13 0,22 48 0,-11-26 0,17 31 0,-41-79 0,1 0 0,-1 1 0,8 22 0,-2 0 0,-8-26 0,0 0 0,-1 1 0,2 13 0,7 68 0,-5-59 0,1 3 0,-6-19 0,7 108 0,-9-118 0,1 0 0,0 0 0,1-1 0,3 13 0,-2-12 0,-1 0 0,-1 1 0,3 14 0,-4 71 0,5 48 0,-1-81 0,-4 66 0,-1-52 0,1 251 0,-1-314 0,0 0 0,-1-1 0,0 1 0,-7 18 0,0 5 0,2-3 0,4-17 0,0 0 0,0-1 0,-1 1 0,-1-1 0,-8 15 0,3-10 0,1 0 0,1 1 0,0 0 0,2 0 0,-8 31 0,11-35 0,0-2 0,-1 1 0,-11 22 0,-3 17 0,2-4 0,11-37 0,2-1 0,-4 21 0,5-23 0,0 0 0,0 0 0,0-1 0,-1 1 0,-1 0 0,-4 8 0,-5 8 0,0 2 0,-9 27 0,13-25 0,6-19 0,0 0 0,-1 0 0,-6 10 0,5-9 0,0 0 0,1 1 0,-6 23 0,0 0 0,-21 43 0,18-48 0,-9 32 0,-26 79 0,44-132 0,-9 16 0,9-19 0,0 1 0,1 0 0,0 0 0,-4 11 0,2 15 0,5-25 0,-1-1 0,-1 1 0,-2 11 0,-27 77 0,29-89 0,-8 20 0,-23 47 0,-18 36 0,19-38 0,22-51 0,-1-1 0,-1-1 0,-28 35 0,33-47 0,0-1 0,0 0 0,-1-1 0,1 0 0,-1 0 0,-10 4 0,-15 11 0,12-6 0,-1-1 0,0-1 0,-25 10 0,-64 25 0,84-35 0,19-7 0,-1-1 0,0 0 0,0-1 0,0 0 0,-1 0 0,-10 1 0,10-3 0,1 1 0,0 0 0,0 0 0,0 1 0,-16 8 0,19-7 0,0 0 0,0 1 0,0 0 0,1-1 0,-1 2 0,1-1 0,1 1 0,-1 0 0,-3 6 0,-4 13 0,11-19 0,-1-1 0,-1 0 0,-4 8 0,-4 3 0,-19 18 0,2-2 0,-6 19 0,22-33 0,-31 61 0,36-64 0,-1 1 0,2 0 0,-8 29 0,11-34 0,-1 0 0,-10 22 0,-2 4 0,14-32 0,0-1 0,0 1 0,-5 6 0,5-7 0,-1 0 0,1 0 0,0 0 0,0 0 0,-1 5 0,-1 4 0,-1 0 0,-10 17 0,4-9 0,8-14 0,-1-1 0,0 0 0,0 0 0,-10 10 0,8-10 0,1 0 0,1 0 0,-1 0 0,-6 12 0,-2 11 0,-2-1 0,-23 34 0,12-19 0,18-29 0,-17 23 0,-2-1 0,1 0 0,2 2 0,-27 57 0,42-77 0,-14 35 0,20-45 0,1-1 0,0 1 0,0-1 0,1 1 0,-1 11 0,0-5 0,0 0 0,-1 0 0,0 0 0,-8 19 0,-42 111 0,47-123 0,4-13 0,0-1 0,0 0 0,-7 14 0,-10 10 0,-26 33 0,4-6 0,32-45 0,-12 12 0,12-15 0,-16 23 0,-9 27 0,17-29 0,-28 40 0,34-59 0,0 0 0,0-1 0,-1 0 0,-18 12 0,6-5 0,22-16-105,1 0 0,-1-1 0,0 1 0,1 0 0,-1 0 0,1 0 0,0 0 0,-1 0 0,1 0 0,0 0 0,0 0 0,-1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6:44.910"/>
    </inkml:context>
    <inkml:brush xml:id="br0">
      <inkml:brushProperty name="width" value="0.1" units="cm"/>
      <inkml:brushProperty name="height" value="0.1" units="cm"/>
      <inkml:brushProperty name="color" value="#E71224"/>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7:00.789"/>
    </inkml:context>
    <inkml:brush xml:id="br0">
      <inkml:brushProperty name="width" value="0.1" units="cm"/>
      <inkml:brushProperty name="height" value="0.1" units="cm"/>
      <inkml:brushProperty name="color" value="#E71224"/>
    </inkml:brush>
  </inkml:definitions>
  <inkml:trace contextRef="#ctx0" brushRef="#br0">1 174 24575,'131'0'0,"-124"0"0,1-1 0,-1 0 0,1-1 0,-1 0 0,11-4 0,-7 2 0,17-3 0,-9 2 0,-1 0 0,23-9 0,-31 11 0,1 0 0,10-1 0,-12 3 0,0-1 0,0 0 0,15-6 0,-11 3 0,16-5 0,8-2 0,-25 8 0,-1 1 0,1 0 0,0 1 0,0 0 0,13 0 0,14-2 0,-33 2 0,1 0 0,0 0 0,10-5 0,-10 4 0,-1 0 0,1 1 0,13-3 0,-3 3 0,31 1 0,-31 2 0,31-4 0,-37 1 0,-3 1 0,0 0 0,0-1 0,0 0 0,9-3 0,-10 2 0,0 1 0,1 0 0,0 0 0,-1 1 0,15-2 0,41 4 0,-26 0 0,-17 0 0,38 7 0,-38-4 0,36 2 0,-1-7 0,33 1 0,-23 10 0,-30-2 0,-23-4 0,18 2 0,-15-3 0,0 0 0,0 1 0,-1 1 0,21 9 0,-5-1 0,31 5 0,-8-3 0,-39-11 0,0 0 0,1-1 0,0-1 0,29 2 0,-39-3 0,0 0 0,0 0 0,0 1 0,0 0 0,0 0 0,-1 0 0,1 0 0,-1 1 0,0 0 0,1 0 0,4 5 0,8 4 0,19 16 0,-29-22 0,0 1 0,1-2 0,0 1 0,0-1 0,0 0 0,12 4 0,-11-6 0,-4-1 0,1 0 0,-1 0 0,0 0 0,0 1 0,8 5 0,-6-4 0,0 0 0,12 6 0,8 4 0,-18-9 0,89 61 0,-43-30 0,-48-30 0,0 0 0,9 11 0,8 7 0,-14-15 0,14 18 0,-13-15 0,8 14 0,-14-18 0,13 14 0,-14-18 0,0 1 0,0 1 0,0-1 0,-1 0 0,4 8 0,-4-7 0,1 0 0,0 0 0,1 0 0,6 6 0,-7-7 0,0-1 0,-1 1 0,1-1 0,-1 1 0,5 10 0,-6-11 0,0 0 0,-1 0 0,1 0 0,1 0 0,-1 0 0,1-1 0,3 4 0,18 25 0,-17-22 0,13 15 0,-14-18 0,0 1 0,0 0 0,8 15 0,6 9 0,-7-9 0,-10-19 0,-1 1 0,1-1 0,-1 1 0,1-1 0,1 0 0,3 4 0,-2-3 0,-1 0 0,0 1 0,0-1 0,0 1 0,-1 0 0,0 0 0,0 0 0,0 0 0,2 8 0,4 11 0,58 121 0,-40-97 0,-18-33 0,0 0 0,12 32 0,-15-34 0,0-1 0,0 0 0,15 21 0,-5-9 0,-5-7 0,12 29 0,-20-41 0,0 0 0,0-1 0,1 0 0,0 0 0,0 0 0,0 0 0,8 6 0,-7-6 0,1 0 0,-1 1 0,0 0 0,6 10 0,-8-12 0,0 0 0,0 0 0,1 0 0,-1 0 0,6 4 0,-6-5 0,0-1 0,0 1 0,0 1 0,0-1 0,0 0 0,-1 1 0,0-1 0,4 7 0,17 38 0,-14-32 0,9 24 0,2 6 0,-4-13 0,-10-17 0,0 1 0,-1 0 0,-1 0 0,3 19 0,-6-29 0,1 0 0,-1 0 0,2-1 0,3 9 0,-3-7 0,0 0 0,4 13 0,1 40 0,-4-33 0,-2-19 0,0 0 0,1 1 0,0-1 0,6 11 0,4 14 0,-5-14 0,-6-16 0,0 1 0,0 0 0,0 0 0,1 9 0,6 30 0,-6-28 0,0-1 0,1 21 0,-4-30 0,1-1 0,0 1 0,0 0 0,0-1 0,1 1 0,0-1 0,0 0 0,0 0 0,0 0 0,1 0 0,0 0 0,6 8 0,-6-9 0,-1 0 0,0 0 0,-1 0 0,1 0 0,0 0 0,-1 1 0,0-1 0,0 0 0,-1 1 0,1-1 0,-1 9 0,0-8 0,1 1 0,-1-1 0,1 0 0,0 1 0,0-1 0,1 0 0,2 6 0,2 1 0,-3-6 0,0 0 0,0 0 0,0 0 0,-1 0 0,0 1 0,0-1 0,-1 1 0,2 12 0,5 99 0,-8-110 0,1 0 0,1 0 0,4 15 0,-4-14 0,1 1 0,0 12 0,1 19 0,2 62 0,-6 224 0,0-323 0,-1 0 0,1 0 0,-1 0 0,0 0 0,0 0 0,0 0 0,-3 5 0,-15 27 0,10-20 0,2 0 0,0 0 0,-6 24 0,9-26 0,0 1 0,-2-1 0,-12 24 0,16-34 0,1-1 0,-1 1 0,1 0 0,-1-1 0,1 1 0,0 6 0,-5 12 0,4-19 0,1 0 0,-1 0 0,1-1 0,-1 1 0,-4 3 0,-5 10 0,-2 11 0,9-18 0,0 0 0,-1 0 0,0 0 0,-9 12 0,-78 95 0,81-103 0,6-7 0,0 0 0,0 0 0,-9 7 0,-63 58 0,72-67 0,0 0 0,0 0 0,-1-1 0,1 1 0,-12 4 0,-9 5 0,17-8 0,0-1 0,-10 4 0,13-6 0,-1 1 0,1 0 0,-1 0 0,1 1 0,0-1 0,-7 7 0,-63 51 0,65-52 0,-20 14 0,16-13 0,0 2 0,0 0 0,-22 24 0,27-24 0,-13 9 0,-6 8 0,12-10 0,5-6 0,0 0 0,1 1 0,-11 17 0,12-14 0,6-11 0,1 0 0,-1 0 0,1 1 0,0-1 0,-3 12 0,2-6-273,0 0 0,-1-1 0,0 1 0,-8 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7:09.862"/>
    </inkml:context>
    <inkml:brush xml:id="br0">
      <inkml:brushProperty name="width" value="0.1" units="cm"/>
      <inkml:brushProperty name="height" value="0.1" units="cm"/>
      <inkml:brushProperty name="color" value="#E71224"/>
    </inkml:brush>
  </inkml:definitions>
  <inkml:trace contextRef="#ctx0" brushRef="#br0">1 1 24575,'6'0'0,"1"1"0,-1 0 0,1 0 0,-1 0 0,1 1 0,9 4 0,36 19 0,-18-7 0,-20-13 0,22 7 0,-21-7 0,16 6 0,-5 2 0,-18-8 0,1-1 0,14 5 0,16 7 0,-26-11 0,24 8 0,-30-11 0,0 1 0,0 0 0,0 1 0,0-1 0,-1 1 0,8 6 0,8 4 0,5 5 0,-19-13 0,-1-1 0,2 0 0,10 5 0,-14-7 0,1 0 0,-1 0 0,9 7 0,-9-6 0,0 0 0,1 0 0,7 3 0,-5-2 0,1 0 0,-1 1 0,1 0 0,-1 1 0,-1 0 0,0 0 0,8 10 0,0-1 0,44 47 0,21 18 0,-70-70 0,13 17 0,1 1 0,36 45 0,-53-64 0,0-1 0,9 16 0,0 0 0,-6-10 0,9 21 0,-13-23 0,1-1 0,0 1 0,11 13 0,39 47 0,9 12 0,-60-78 0,-1 0 0,0 1 0,6 15 0,9 12 0,2 0 0,-9-15 0,15 19 0,-13-25 0,-13-12 0,0 0 0,1 0 0,-1 0 0,0 0 0,0 0 0,-1 0 0,1 1 0,0-1 0,1 4 0,11 27 0,2 1 0,2-2 0,24 36 0,-36-59 0,9 17 0,0 0 0,-9-15 0,-1 0 0,0 1 0,0 0 0,-1 0 0,4 22 0,-6-23 0,1 0 0,0 0 0,0-1 0,1 0 0,0 1 0,1-1 0,0-1 0,7 11 0,-9-16 0,0 0 0,-1 1 0,0-1 0,0 1 0,0 0 0,0-1 0,1 11 0,5 12 0,5 12 0,-10-27 0,1-1 0,0 0 0,1-1 0,0 1 0,6 10 0,-1-8 0,15 23 0,-9-16 0,0 0 0,-2 1 0,-1 1 0,17 35 0,4 10 0,-27-53 0,-2-7 0,-1 1 0,-1-1 0,1 1 0,-1 0 0,-1 0 0,1 0 0,1 13 0,-2-3 0,6 18 0,1 7 0,-5-21 0,1 0 0,15 39 0,24 39 0,-9-20 0,-22-52 0,-10-20 0,1-1 0,-1 1 0,0 0 0,0 0 0,-1 0 0,0 0 0,1 11 0,-3-12 0,1 0 0,0 0 0,0 0 0,1-1 0,-1 1 0,2 0 0,4 10 0,-5-11 0,1 0 0,-1 0 0,-1 0 0,1 0 0,-1 1 0,1 10 0,-3 41 0,0-26 0,1 110 0,0-137 0,-1 0 0,0 0 0,0-1 0,0 1 0,-3 8 0,-4 15 0,7-21 0,0-1 0,0 0 0,-1 0 0,1 0 0,-1 0 0,-1 0 0,-3 9 0,-2 1 0,0 1 0,2-1 0,0 2 0,1-1 0,-4 25 0,2-9 0,4-17 0,1 0 0,0 0 0,2 17 0,-3 20 0,2-47 0,0-1 0,-1 1 0,1-1 0,-1 0 0,-3 6 0,2-5 0,0 1 0,-2 10 0,3-9 0,-1 0 0,0-1 0,0 0 0,-5 8 0,-7 18 0,7-10 0,-8 38 0,12-47 0,0 0 0,-8 18 0,1-5 0,-49 113 0,39-100 0,10-19 0,0 1 0,-13 41 0,18-45 0,-2-1 0,0 1 0,-1-1 0,-14 21 0,-18 34 0,32-53 0,-2 0 0,-1 0 0,0-1 0,-16 18 0,-63 62 0,31-36 0,37-38 0,6-6 0,1 0 0,-19 27 0,29-35 0,0-1 0,-1 0 0,-1 0 0,1-1 0,-1 0 0,-1 0 0,0-1 0,0 0 0,0-1 0,-15 8 0,8-5 0,1 0 0,-23 19 0,11-7 0,9-6 0,0 0 0,-28 34 0,42-45 0,-1 0 0,0 0 0,0-1 0,0 1 0,-1-1 0,-9 5 0,8-5 0,0 1 0,0-1 0,-8 8 0,11-7-1365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7:17.304"/>
    </inkml:context>
    <inkml:brush xml:id="br0">
      <inkml:brushProperty name="width" value="0.1" units="cm"/>
      <inkml:brushProperty name="height" value="0.1" units="cm"/>
      <inkml:brushProperty name="color" value="#E71224"/>
    </inkml:brush>
  </inkml:definitions>
  <inkml:trace contextRef="#ctx0" brushRef="#br0">0 1 24575,'12'12'0,"1"0"0,0-1 0,24 16 0,13 12 0,-23-17 0,-3 0 0,-17-15 0,1 0 0,10 8 0,-1-3 0,-2 1 0,0 1 0,25 29 0,3 3 0,-12-15 0,48 65 0,-65-74 0,-9-14 0,1 0 0,-1-1 0,12 12 0,-13-15 0,3 2 0,-1 0 0,0 1 0,0 0 0,0 0 0,6 10 0,50 78 0,-58-87 0,5 8 0,9 22 0,-10-19 0,11 18 0,7 12 0,-20-34 0,1 3 0,10 18 0,-3-12 0,-1 0 0,-1 1 0,8 28 0,-9-22 0,-6-17 0,-1 0 0,0 0 0,3 20 0,-6-29 0,0 0 0,0 0 0,1 1 0,0-1 0,0-1 0,0 1 0,0 0 0,1 0 0,0-1 0,0 1 0,0-1 0,7 6 0,-8-7 0,0 1 0,1 1 0,0-1 0,-1 1 0,0 0 0,0 0 0,-1 0 0,1 0 0,-1 0 0,1 7 0,-1-4 0,1-1 0,-1 0 0,2 0 0,2 7 0,19 40 0,-18-37 0,1-1 0,1 0 0,0-1 0,20 28 0,62 57 0,-60-70 0,-23-24 0,1 1 0,-2 0 0,1 0 0,8 12 0,1 13 0,-12-23 0,0 0 0,7 9 0,-1-2 0,12 25 0,-16-28 0,-3-7 0,-1 1 0,0-1 0,0 1 0,-1 0 0,0-1 0,0 1 0,0 0 0,-1 7 0,-1-7 0,2 0 0,-1 0 0,1 0 0,0 0 0,1 0 0,-1 0 0,5 10 0,9 11 0,-10-19 0,0 0 0,7 18 0,3 13 0,-10-27 0,0 0 0,0 1 0,4 25 0,-8-30 0,1 0 0,1 0 0,5 13 0,-4-13 0,-1 0 0,0 0 0,2 12 0,-3-9 0,1-1 0,1 1 0,9 21 0,-7-18 0,6 18 0,-7-11 0,2 23 0,-2-12 0,-2-20 0,0 0 0,11 24 0,-1-4 0,-4-8 0,-5-15 0,0 0 0,-1 0 0,0 0 0,1 13 0,-1 23 0,-4 46 0,0-28 0,1 99 0,-1-154 0,0 0 0,0 0 0,-5 16 0,3-14 0,1 0 0,-2 11 0,3-1 0,-2-1 0,-6 29 0,0-23 0,6-18 0,0 0 0,0-1 0,1 1 0,-1 12 0,1-1 0,-1 1 0,-1-1 0,-9 29 0,-4 16 0,8-24 0,7-31 0,0 0 0,1 0 0,0 14 0,1-15 0,0 1 0,-1 0 0,0-1 0,-2 9 0,-10 14 0,10-23 0,-1 0 0,-2 11 0,4-14 0,1 1 0,0 0 0,-1 1 0,0-1 0,0 0 0,-1-1 0,0 1 0,-4 7 0,-19 28 0,9-14 0,10-15 0,1 0 0,1 0 0,0 0 0,-6 22 0,-4 12 0,-56 167 0,65-193 0,-14 26 0,8-17 0,-1 3 0,9-18 0,-2-1 0,-8 17 0,-43 76 0,51-96 0,-5 9 0,-2 0 0,-24 31 0,24-35 0,1 1 0,-16 28 0,19-27 0,-1-2 0,-1 1 0,-14 15 0,16-20 0,0 0 0,1 1 0,0 0 0,-11 26 0,7-15 0,9-18 0,0 0 0,-1-1 0,0 1 0,0-1 0,-7 6 0,-9 11 0,-117 125 0,120-128 0,2-3 0,0-1 0,-32 23 0,46-37-70,0 1-48,-1 0 1,1 0-1,-1 0 0,1 1 0,-1-1 1,1 0-1,-1 0 0,1 1 0,0-1 1,-2 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7:31.206"/>
    </inkml:context>
    <inkml:brush xml:id="br0">
      <inkml:brushProperty name="width" value="0.1" units="cm"/>
      <inkml:brushProperty name="height" value="0.1" units="cm"/>
      <inkml:brushProperty name="color" value="#E71224"/>
    </inkml:brush>
  </inkml:definitions>
  <inkml:trace contextRef="#ctx0" brushRef="#br0">3548 4421 24575,'-1'3'0,"0"1"0,0-1 0,0 1 0,-1-1 0,1 1 0,-4 4 0,-26 36 0,18-24 0,-22 27 0,19-27 0,-13 24 0,4-9 0,18-27 0,1 1 0,-1 0 0,-6 15 0,10-15 0,0 0 0,-3 14 0,4-14 0,0 0 0,-1-1 0,-4 12 0,-1-4 0,1 1 0,0 0 0,-7 31 0,10-34 0,0 0 0,-1-1 0,-1 1 0,-8 14 0,-3 7 0,3 4 0,11-28 0,-1-1 0,-8 18 0,9-23 0,1 1 0,-1-1 0,1 0 0,1 1 0,-1 0 0,1-1 0,-1 10 0,1-9 0,-1-1 0,1 0 0,-1 0 0,0 0 0,-1 0 0,1 0 0,-5 6 0,-3 7 0,3-5 0,2-4 0,1 0 0,-4 12 0,4-11 0,0-1 0,-7 13 0,-6 13 0,7-9 0,4-14 0,2 1 0,-1 0 0,2 0 0,-3 14 0,4-13 0,-1-1 0,0 1 0,-1 0 0,0-1 0,-1 0 0,-9 16 0,2-4 0,6-12 0,-12 20 0,-10 20 0,19-40 0,1 1 0,0-1 0,1 2 0,0-1 0,1 1 0,-5 22 0,7-26 0,0-1 0,0 1 0,-1-1 0,0 0 0,-1 0 0,0 0 0,-8 9 0,1 0 0,-11 23 0,5-6 0,14-28 0,-43 63 0,41-62 0,-1 0 0,0 0 0,0-1 0,-10 7 0,-54 50 0,30-27 0,34-31 0,0 0 0,0-1 0,-1 0 0,0 0 0,0-1 0,0-1 0,-19 8 0,18-9 0,1 1 0,-12 6 0,16-7 0,-1 0 0,0 0 0,0-1 0,0 1 0,0-1 0,-1-1 0,1 1 0,-10 0 0,5-1 0,-1 1 0,1 0 0,-20 6 0,21-4 0,-1-2 0,0 1 0,0-1 0,-13 1 0,3-4 0,15 1 0,-1 0 0,0 0 0,0 1 0,1-1 0,-1 1 0,0 1 0,-6 1 0,2 1 0,1-2 0,-1 1 0,0-1 0,-20 0 0,-10 2 0,-4-1 0,35-3 0,0 1 0,-1-1 0,2 2 0,-16 3 0,12-2 0,0 0 0,0-1 0,0-1 0,-17 1 0,8-2 0,10 2 0,-1 0 0,-12 3 0,14-2 0,-1-1 0,-18 2 0,-135-4 0,79 0 0,72-1 0,0-1 0,0 0 0,0-1 0,-15-5 0,-13-2 0,28 7 0,2 0 0,0 1 0,-17-1 0,21 2 0,-1 0 0,1 0 0,0-1 0,-16-6 0,16 5 0,-1 0 0,1 0 0,0 1 0,-18-1 0,22 2 0,0 1 0,1-1 0,-1 1 0,1-1 0,-1 0 0,1 0 0,0-1 0,-1 1 0,1-1 0,0 0 0,0 1 0,-4-4 0,-4-2 0,-2 0 0,0 0 0,-14-4 0,13 5 0,-25-13 0,25 11 0,-1 1 0,0 0 0,0 1 0,-20-5 0,31 9 0,-1 0 0,0 0 0,0 0 0,1 0 0,0-1 0,-1 1 0,-3-4 0,-26-25 0,28 24 0,-1 0 0,0 0 0,-1 1 0,1 1 0,-15-9 0,12 9 0,1-1 0,-1 0 0,1 0 0,-13-12 0,-28-34 0,45 47 0,-29-30 0,19 20 0,-22-27 0,16 16 0,11 14 0,0-1 0,1 0 0,-12-24 0,18 32 0,0 0 0,-1 0 0,1 1 0,-1-1 0,-6-6 0,6 7 0,0-1 0,0 1 0,0-1 0,-5-10 0,0-2 0,-17-41 0,16 30 0,4 14 0,-7-27 0,-8-59 0,18 82 0,1 1 0,0-1 0,1 0 0,1 0 0,2-22 0,0 28 0,1-1 0,0 0 0,0 1 0,1 0 0,1 0 0,9-17 0,-11 23 0,-1-1 0,1 0 0,-1 0 0,-1-1 0,1 1 0,0-9 0,-1 7 0,0-1 0,5-12 0,-1 7 0,15-25 0,-9 19 0,10-37 0,-16 44 0,-1 1 0,0-1 0,-1 0 0,-1 0 0,0 0 0,0-25 0,-1 18 0,3-25 0,1-26 0,-4 62 0,0 1 0,0 0 0,5-17 0,-3 16 0,-1 0 0,2-20 0,-4-85 0,0-19 0,4 96 0,1-14 0,-6-512 0,1 556 0,-2 0 0,1 1 0,-1-1 0,0 0 0,-1 1 0,-5-12 0,4 7 0,0 4 0,0 1 0,-7-12 0,-7-11 0,-2-12 0,-12-29 0,29 63 0,1 0 0,0-1 0,-1-7 0,2 8 0,0 0 0,-1 1 0,0 0 0,-4-11 0,-21-52 0,5 8 0,6-9 0,5 36 0,-30-61 0,37 86 0,1 1 0,0 0 0,-4-19 0,5 18 0,0 1 0,-1 0 0,0 0 0,-5-11 0,3 9 0,1 0 0,-4-14 0,-6-13 0,-13-35 0,14 37 0,-9-28 0,-17-42 0,36 100 0,-12-28 0,-15-56 0,24 56 0,1 0 0,0-70 0,4 72 0,-9-50 0,1-9 0,6 56 0,-8-39 0,7 46 0,0 0 0,1-36 0,2 35 0,0 18 0,0 0 0,-1 0 0,-7-19 0,6 19 0,0 0 0,0 1 0,-1-23 0,3 15 0,-3-55 0,-1 16 0,5-73 0,1 57 0,-1-122 0,1 185 0,0 0 0,1 0 0,0 1 0,6-19 0,-5 17 0,0 0 0,0 0 0,1-16 0,-4 25 0,1-9 0,0 0 0,0-1 0,1 1 0,0 0 0,7-20 0,4 4 0,-9 18 0,0 0 0,0-1 0,0 1 0,3-19 0,-4 14 0,1 1 0,1-1 0,0 1 0,0 0 0,10-15 0,-10 18 0,22-42 0,28-78 0,-48 113 0,1-1 0,0 2 0,15-22 0,-2 3 0,-10 17 0,5-12 0,38-50 0,-28 45 0,-15 19 0,21-23 0,-20 28 0,-6 3 0,1 1 0,1 0 0,-1 1 0,1 0 0,11-7 0,-8 7 0,1 0 0,0 1 0,0 1 0,0 0 0,0 0 0,1 1 0,19-2 0,-25 4 0,1 0 0,-1 0 0,0-1 0,0 0 0,1-1 0,-2 1 0,12-7 0,-5 2 0,0 1 0,1 0 0,0 1 0,1 0 0,-1 1 0,1 1 0,16-2 0,-24 4 0,1-1 0,-1 0 0,9-3 0,-8 3 0,0-1 0,12-1 0,13-3 0,-1 0 0,0-3 0,47-20 0,-59 23 0,-12 4-195,0 0 0,0 1 0,0 0 0,1 1 0,-1 0 0,10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7:47.402"/>
    </inkml:context>
    <inkml:brush xml:id="br0">
      <inkml:brushProperty name="width" value="0.1" units="cm"/>
      <inkml:brushProperty name="height" value="0.1" units="cm"/>
      <inkml:brushProperty name="color" value="#E71224"/>
    </inkml:brush>
  </inkml:definitions>
  <inkml:trace contextRef="#ctx0" brushRef="#br0">3376 130 24575,'-5'-2'0,"0"1"0,-1-1 0,1 1 0,-6-1 0,-17-5 0,14 2 0,0 1 0,0 1 0,0 1 0,-18-2 0,19 3 0,-244-9 0,251 9 0,1 1 0,-1-1 0,0 0 0,1-1 0,-9-2 0,8 1 0,-1 1 0,0 0 0,-9-1 0,-139-6 0,101 10 0,-75-2 0,112-2 0,0 0 0,0-1 0,0-1 0,-18-8 0,-35-10 0,52 20 0,0 1 0,0 1 0,0 1 0,-21 1 0,-3 1 0,-323-2 0,355 0 0,1 1 0,0 1 0,-16 4 0,-7 1 0,-21 7 0,40-10 0,-1-1 0,1 0 0,-19 2 0,32-5 0,-16 1 0,0 0 0,1 1 0,-1 1 0,-16 5 0,-46 22 0,-2 0 0,26-16 0,34-9 0,-36 13 0,23-2 0,25-11 0,0-1 0,-1 0 0,1 0 0,-1-1 0,-9 2 0,8-3 0,-7 1 0,0 1 0,-30 11 0,-17 6 0,27-10 0,24-9 0,1 2 0,-15 5 0,18-5 0,-1 0 0,1-1 0,0 0 0,-1-1 0,0 1 0,1-2 0,-19 1 0,22-1 0,0-1 0,0 1 0,0 0 0,1 0 0,-1 1 0,0-1 0,0 1 0,1 1 0,-1-1 0,-5 4 0,1-1 0,-1-1 0,1 0 0,-14 3 0,10-4 0,-17 9 0,-27 9 0,23-6 0,24-11 0,1 0 0,-1 1 0,1 0 0,-9 6 0,-9 10 0,2 1 0,-29 30 0,48-45 0,5-5 0,-1 0 0,1 0 0,0 0 0,0 1 0,0-1 0,1 1 0,-1 0 0,0-1 0,1 1 0,-2 3 0,1 0 0,-1-1 0,0 1 0,0-1 0,-1 0 0,1 0 0,-1 0 0,0-1 0,-1 1 0,1-1 0,-8 5 0,4-1 0,-15 15 0,-3 6 0,18-21 0,1-1 0,1 1 0,-1 0 0,1 0 0,1 1 0,-8 15 0,10-19 0,0 0 0,0 0 0,0 0 0,-1 0 0,-7 8 0,-6 7 0,4 1 0,-18 38 0,11-20 0,-6 18 0,23-51 0,1-1 0,-1 0 0,1 0 0,-1 1 0,1-1 0,1 1 0,-1-1 0,1 1 0,-1 9 0,2-6 0,0-4 0,0 0 0,0 0 0,-1 0 0,1 1 0,-1-1 0,0 0 0,-1 0 0,1 0 0,-5 8 0,2-6 0,0 1 0,1 0 0,0 0 0,0 1 0,1-1 0,0 1 0,1-1 0,-1 1 0,1 16 0,0-13 0,0-1 0,-5 23 0,2-21 0,-1 22 0,5-1 0,0 1 0,9 51 0,-7-77 0,0 0 0,5 14 0,2 6 0,10 25 0,-8-11 0,-4-23 0,-2 0 0,-1 1 0,3 27 0,-6-39 0,0 0 0,1 0 0,3 11 0,3 11 0,-5-20 0,8 22 0,-7-21 0,5 19 0,-8-26 0,2 13 0,0-1 0,1 30 0,-5 392 0,2-429 0,-1-1 0,1 1 0,1-1 0,-1 0 0,2 1 0,-1-1 0,1 0 0,1 0 0,5 11 0,15 39 0,-19-47 0,0 1 0,-1-1 0,4 16 0,-1-1 0,26 86 0,-25-76 0,0 4 0,15 56 0,-7-26 0,-5-17 0,-8-32 0,8 25 0,51 184 0,-40-158 0,-22-72 0,13 32 0,-9-26 0,-1 1 0,0 0 0,0 0 0,-1 0 0,0 0 0,2 16 0,-3 18 0,2 33 0,1-25 0,-3 75 0,-3-56 0,3 202 0,-1-262 0,2 0 0,-1-1 0,2 1 0,-1-1 0,1 0 0,4 10 0,-3-8 0,5 12 0,19 33 0,-13-31 0,-5-10 0,11 26 0,-2 0 0,-12-28 0,-1 0 0,-1 1 0,0-1 0,0 1 0,-2 0 0,5 26 0,-5-5 0,3 87 0,-6-113 0,1 0 0,1 0 0,-1-1 0,4 12 0,-2-10 0,-1 0 0,2 14 0,-2 53 0,-3-51 0,2-1 0,3 25 0,-1-17 0,-1 0 0,-3 41 0,0-20 0,1 127 0,0-172 0,-1 0 0,0 0 0,-1 0 0,-3 9 0,3-7 0,-1-1 0,0 14 0,2-17 0,1 2 0,-1 0 0,0-1 0,0 1 0,0-1 0,-1 1 0,-1-1 0,-3 9 0,2-8 0,1 0 0,0 0 0,0 0 0,0 0 0,1 0 0,-2 14 0,1 2 0,-2 28 0,4-46 0,0 1 0,0 0 0,-1-1 0,-2 9 0,1-8 0,1 0 0,1 1 0,-2 7 0,2 121 0,2-71 0,-2-15 0,2 54 0,1-86 0,1-1 0,8 24 0,-6-23 0,17 93 0,-18-92 0,8 28 0,-7-29 0,5 32 0,-10-47 0,1 0 0,0 1 0,0-1 0,0 0 0,0 0 0,0 0 0,1 0 0,-1 0 0,3 2 0,19 23 0,-18-22 0,0-1 0,0 1 0,-1 0 0,7 12 0,-2 0 0,1 0 0,17 23 0,-20-32 0,0-1 0,0 0 0,1 0 0,0 0 0,1-1 0,10 7 0,1-3 0,-14-8 0,0 0 0,-1 0 0,9 7 0,22 15 0,-25-17 0,15 11 0,-21-15 0,-1 0 0,0 0 0,0 0 0,0 1 0,-1 0 0,1 0 0,-1 0 0,3 8 0,-5-10 0,1 1 0,-1-1 0,1 0 0,0 0 0,0-1 0,0 1 0,0 0 0,0 0 0,1-1 0,-1 0 0,1 1 0,-1-1 0,1 0 0,0 0 0,0 0 0,0-1 0,6 3 0,95 23 0,-80-19 0,-18-6 0,-1 0 0,1 0 0,0-1 0,10 2 0,75 5 0,-88-8 0,9 1 0,-1 0 0,1 1 0,-1 0 0,1 1 0,13 6 0,-18-7 0,1 0 0,-1 0 0,1 0 0,0-1 0,9 0 0,-9 0 0,0 0 0,0 0 0,0 0 0,12 5 0,15 9 0,-24-9 0,0-2 0,0 1 0,0-1 0,0-1 0,1 0 0,0 0 0,15 0 0,-3-2 0,56 2 0,-5 1 0,-57-5 0,-1 2 0,0 0 0,0 1 0,0 0 0,17 6 0,-19-4 0,1 0 0,-1-1 0,30 1 0,48-4 0,-39-1 0,-47 2 0,0 0 0,-1 0 0,1 0 0,0 1 0,0 0 0,-1 1 0,8 3 0,-4-2 0,21 6 0,-1-4 0,-20-5 0,0 1 0,0 0 0,15 6 0,-11-3 0,1 0 0,0-1 0,1 0 0,-1-2 0,23 2 0,80-4 0,-56-1 0,20 2 0,90-2 0,-158-1 0,0 0 0,0-1 0,0-1 0,23-9 0,-28 10 0,0-1 0,0 0 0,10-7 0,10-4 0,-16 8 0,21-14 0,-24 15 0,0 0 0,0 0 0,0 1 0,15-5 0,-20 8 0,-1 0 0,1 0 0,-1 0 0,1-1 0,-1 1 0,1-1 0,-1 0 0,0 0 0,4-5 0,2-3 0,-1 0 0,7-12 0,-8 12 0,5-8 0,-1-1 0,0 0 0,9-26 0,9-26 0,30-73 0,-40 102 0,-18 39 0,1-1 0,0 1 0,0 0 0,0 0 0,0 0 0,1 0 0,3-3 0,-2 3 0,-1-1 0,0 0 0,7-9 0,4-7 0,17-21 0,-18 26 0,-2 0 0,21-36 0,11-22 0,-40 69 0,83-136 0,-78 129 0,0 1 0,20-19 0,-18 19 0,0 1 0,17-25 0,-25 30 0,24-37 0,25-50 0,-20 32 0,-19 38 0,-2 1 0,0-2 0,11-36 0,-17 44 0,1 1 0,0 0 0,12-19 0,7-17 0,-13 22 0,25-55 0,-23 59 0,-6 9 0,12-27 0,5-12 0,-16 35 0,18-29 0,-2 3 0,-18 33 0,1-1 0,9-11 0,-7 11 0,9-16 0,12-23 0,13-25 0,-2-13 0,22-41 0,-50 108-1365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7:58.045"/>
    </inkml:context>
    <inkml:brush xml:id="br0">
      <inkml:brushProperty name="width" value="0.1" units="cm"/>
      <inkml:brushProperty name="height" value="0.1" units="cm"/>
      <inkml:brushProperty name="color" value="#E71224"/>
    </inkml:brush>
  </inkml:definitions>
  <inkml:trace contextRef="#ctx0" brushRef="#br0">4970 2025 24575,'-7'0'0,"1"1"0,-1 0 0,1 1 0,0-1 0,-9 5 0,-1-1 0,-7 3 0,-31 15 0,-5 3 0,-7-7 0,35-11 0,24-5 0,0 0 0,0 0 0,1 0 0,-1 1 0,1 0 0,0 1 0,0-1 0,0 1 0,-6 8 0,8-8 0,0 0 0,1 0 0,-6 11 0,-4 7 0,9-16 0,0 0 0,0-1 0,1 2 0,0-1 0,-2 11 0,2-10 0,1 0 0,-1 0 0,-1 0 0,-5 10 0,-40 66 0,42-69 0,1-3 0,-12 20 0,-12 18 0,20-32 0,-13 19 0,16-27 0,1 0 0,1 1 0,-8 18 0,10-21 0,0 1 0,-1-1 0,0 0 0,0 0 0,-1-1 0,0 1 0,-9 9 0,8-10 0,-1 0 0,2 1 0,-1-1 0,-7 15 0,-14 35 0,22-45 0,-46 116 0,41-89 0,7-27 0,0-1 0,-8 20 0,6-20 0,-23 46 0,24-48 0,0 0 0,-3 10 0,-4 9 0,0-2 0,-13 54 0,10-32 0,13-43 0,-1-1 0,0 0 0,0 0 0,-4 5 0,3-6 0,1 1 0,0-1 0,1 0 0,-1 1 0,0-1 0,-1 7 0,-18 73 0,20-78 0,-1 0 0,0-1 0,0 0 0,-3 6 0,2-6 0,1 0 0,0 1 0,0-1 0,-2 7 0,-1 11 0,-1 1 0,-1-1 0,-2 0 0,-14 29 0,16-39 0,2 1 0,-7 17 0,7-16 0,-11 22 0,4-9 0,10-20 0,-1 0 0,0-1 0,-1 0 0,-6 10 0,-22 28 0,19-25 0,-1-1 0,0 0 0,-31 27 0,24-25 0,-21 25 0,-7 6 0,34-37 0,-1-1 0,0-1 0,-1 0 0,-20 9 0,29-15 0,0-1 0,0 1 0,-9 8 0,11-8 0,-1 0 0,0-1 0,0 0 0,-14 8 0,9-8 0,0 1 0,0 0 0,-18 14 0,14-9 0,1-1 0,-21 10 0,-2 1 0,32-18 0,0 0 0,-1 0 0,1 0 0,-1-1 0,0 0 0,0 0 0,0 0 0,-8 0 0,-7-1 0,-28-1 0,17-1 0,26 1 0,0 1 0,-1 0 0,1 1 0,0 0 0,-11 4 0,8-2 0,1-1 0,-13 2 0,-40 9 0,48-9 0,0-2 0,-1 0 0,1 0 0,-22 0 0,-780-4 0,810 0 0,0 1 0,1-1 0,-1-1 0,0 1 0,-7-3 0,7 2 0,-1 0 0,0 0 0,-8-1 0,-115 2 0,66 2 0,29-2 0,-48-8 0,75 7 0,-1 0 0,1-1 0,-1 0 0,1-1 0,0 0 0,-11-7 0,9 5 0,-1 0 0,-18-7 0,19 10 0,1 1 0,-1 1 0,-14-2 0,1 1 0,13 0 0,1 0 0,0-1 0,0-1 0,0 1 0,-13-9 0,12 7 0,-9-5 0,-23-18 0,-14-7 0,-42-15 0,88 44 0,1 1 0,0-2 0,-12-8 0,-5-5 0,-2 1 0,0 1 0,-1 1 0,-36-14 0,57 27 0,1 1 0,0-2 0,1 1 0,-1-1 0,-9-9 0,8 8 0,1-1 0,-1 1 0,-10-5 0,-33-12 0,35 14 0,0-1 0,0 0 0,1-1 0,1-1 0,0 0 0,0-1 0,-13-18 0,16 19 0,-13-25 0,-6-5 0,9 16 0,10 15 0,2-1 0,-1 0 0,2-1 0,-14-25 0,12 19 0,0 1 0,-16-21 0,0 1 0,13 18 0,7 12 0,1 0 0,-9-19 0,-3-10 0,12 28 0,1 0 0,0 0 0,0-1 0,1 1 0,0-1 0,0 0 0,-1-18 0,3 10 0,1 7 0,0 1 0,-1-1 0,-4-17 0,1 9 0,1 1 0,-2-38 0,5-40 0,2 35 0,-3 29 0,1 3 0,1 0 0,4-29 0,8-80 0,-9 101 0,0-11 0,-3-360 0,-2 199 0,1 198 0,-2 0 0,1 1 0,-1-1 0,-1 1 0,-4-13 0,3 9 0,1 1 0,0 0 0,2 0 0,-2-26 0,3 25 0,-1 0 0,0 0 0,-5-18 0,-44-170 0,42 174 0,2 11 0,2 0 0,-3-19 0,6 28 0,-5-37 0,-13-53 0,14 77 0,1-1 0,-3-44 0,4 23 0,-3-124 0,6 156 0,-2-1 0,1 1 0,-1 0 0,-6-18 0,4 17 0,0-1 0,-2-26 0,4 25 0,0 0 0,-8-25 0,6 27 0,1-1 0,0 0 0,-1-22 0,3 20 0,-1 0 0,-8-29 0,6 29 0,1 0 0,0 1 0,-1-20 0,4 5 0,1 14 0,-1 0 0,-1 1 0,0-1 0,-1 1 0,-7-23 0,-12-32 0,-22-126 0,38 157 0,2 16 0,-10-41 0,3 19-1365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1:28:01.968"/>
    </inkml:context>
    <inkml:brush xml:id="br0">
      <inkml:brushProperty name="width" value="0.1" units="cm"/>
      <inkml:brushProperty name="height" value="0.1" units="cm"/>
      <inkml:brushProperty name="color" value="#E71224"/>
    </inkml:brush>
  </inkml:definitions>
  <inkml:trace contextRef="#ctx0" brushRef="#br0">329 157 24575,'-2'0'0,"-1"-1"0,1 1 0,0-1 0,0 0 0,0 0 0,0 1 0,0-1 0,0-1 0,0 1 0,0 0 0,-3-3 0,-10-5 0,-10-2 0,-10-5 0,25 11 0,-38-24 0,42 24 0,-1 1 0,0 0 0,-1 1 0,1 0 0,-12-4 0,-40-6 0,55 12 0,0 0-94,0 0-1,0-1 0,0 0 1,0 0-1,1 0 1,-1 0-1,1-1 0,-1 1 1,1-1-1,0 0 1,0 0-1,-3-4 0,5 6-40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16A2702-383E-47D7-A165-3F349325E5A3}" type="datetimeFigureOut">
              <a:rPr lang="en-BE" smtClean="0"/>
              <a:t>03/12/2024</a:t>
            </a:fld>
            <a:endParaRPr lang="en-BE"/>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3CAC51E-12A2-4307-B327-0CB7D8F3EBA4}" type="slidenum">
              <a:rPr lang="en-BE" smtClean="0"/>
              <a:t>‹#›</a:t>
            </a:fld>
            <a:endParaRPr lang="en-BE"/>
          </a:p>
        </p:txBody>
      </p:sp>
    </p:spTree>
    <p:extLst>
      <p:ext uri="{BB962C8B-B14F-4D97-AF65-F5344CB8AC3E}">
        <p14:creationId xmlns:p14="http://schemas.microsoft.com/office/powerpoint/2010/main" val="2044023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saezlab/liana-p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a:t>
            </a:fld>
            <a:endParaRPr lang="en-BE"/>
          </a:p>
        </p:txBody>
      </p:sp>
    </p:spTree>
    <p:extLst>
      <p:ext uri="{BB962C8B-B14F-4D97-AF65-F5344CB8AC3E}">
        <p14:creationId xmlns:p14="http://schemas.microsoft.com/office/powerpoint/2010/main" val="4055415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dirty="0"/>
              <a:t>Abstract: “</a:t>
            </a:r>
            <a:r>
              <a:rPr lang="en-US" b="0" i="0" dirty="0">
                <a:solidFill>
                  <a:srgbClr val="191919"/>
                </a:solidFill>
                <a:effectLst/>
                <a:highlight>
                  <a:srgbClr val="FFFFFF"/>
                </a:highlight>
                <a:latin typeface="Lucida Sans" panose="020B0602030504020204" pitchFamily="34" charset="0"/>
              </a:rPr>
              <a:t>The growing availability of single-cell and spatially-resolved transcriptomics has led to the rapidly growing popularity of methods to infer cell-cell communication. Many approaches have emerged, each capturing only a partial view of the complex landscape of cell-cell communication.</a:t>
            </a:r>
          </a:p>
          <a:p>
            <a:pPr algn="l" fontAlgn="base"/>
            <a:r>
              <a:rPr lang="en-US" b="0" i="0" dirty="0">
                <a:solidFill>
                  <a:srgbClr val="191919"/>
                </a:solidFill>
                <a:effectLst/>
                <a:highlight>
                  <a:srgbClr val="FFFFFF"/>
                </a:highlight>
                <a:latin typeface="Lucida Sans" panose="020B0602030504020204" pitchFamily="34" charset="0"/>
              </a:rPr>
              <a:t>Here, we present LIANA+, a scalable framework to decode coordinated inter- and intracellular </a:t>
            </a:r>
            <a:r>
              <a:rPr lang="en-US" b="0" i="0" dirty="0" err="1">
                <a:solidFill>
                  <a:srgbClr val="191919"/>
                </a:solidFill>
                <a:effectLst/>
                <a:highlight>
                  <a:srgbClr val="FFFFFF"/>
                </a:highlight>
                <a:latin typeface="Lucida Sans" panose="020B0602030504020204" pitchFamily="34" charset="0"/>
              </a:rPr>
              <a:t>signalling</a:t>
            </a:r>
            <a:r>
              <a:rPr lang="en-US" b="0" i="0" dirty="0">
                <a:solidFill>
                  <a:srgbClr val="191919"/>
                </a:solidFill>
                <a:effectLst/>
                <a:highlight>
                  <a:srgbClr val="FFFFFF"/>
                </a:highlight>
                <a:latin typeface="Lucida Sans" panose="020B0602030504020204" pitchFamily="34" charset="0"/>
              </a:rPr>
              <a:t> events from single- and multi-condition datasets in both single-cell and spatially-resolved data. Beyond integrating and extending established methodologies and a rich knowledge base, LIANA+ enables novel analyses using diverse molecular mediators, including those measured in multi-omics data. Accessible as an open-source Python package at </a:t>
            </a:r>
            <a:r>
              <a:rPr lang="en-US" b="0" i="0" u="none" strike="noStrike" dirty="0">
                <a:solidFill>
                  <a:srgbClr val="808080"/>
                </a:solidFill>
                <a:effectLst/>
                <a:highlight>
                  <a:srgbClr val="FFFFFF"/>
                </a:highlight>
                <a:latin typeface="inherit"/>
                <a:hlinkClick r:id="rId3"/>
              </a:rPr>
              <a:t>https://github.com/saezlab/liana-py</a:t>
            </a:r>
            <a:r>
              <a:rPr lang="en-US" b="0" i="0" dirty="0">
                <a:solidFill>
                  <a:srgbClr val="191919"/>
                </a:solidFill>
                <a:effectLst/>
                <a:highlight>
                  <a:srgbClr val="FFFFFF"/>
                </a:highlight>
                <a:latin typeface="Lucida Sans" panose="020B0602030504020204" pitchFamily="34" charset="0"/>
              </a:rPr>
              <a:t>, LIANA+ provides a comprehensive set of synergistic components to study cell-cell communication.”</a:t>
            </a:r>
          </a:p>
          <a:p>
            <a:pPr algn="l" fontAlgn="base"/>
            <a:endParaRPr lang="en-US" b="0" i="0" dirty="0">
              <a:solidFill>
                <a:srgbClr val="191919"/>
              </a:solidFill>
              <a:effectLst/>
              <a:highlight>
                <a:srgbClr val="FFFFFF"/>
              </a:highlight>
              <a:latin typeface="Lucida Sans" panose="020B0602030504020204" pitchFamily="34" charset="0"/>
            </a:endParaRPr>
          </a:p>
          <a:p>
            <a:pPr algn="l" fontAlgn="base"/>
            <a:r>
              <a:rPr lang="en-US" b="0" i="0" dirty="0">
                <a:solidFill>
                  <a:srgbClr val="191919"/>
                </a:solidFill>
                <a:effectLst/>
                <a:highlight>
                  <a:srgbClr val="FFFFFF"/>
                </a:highlight>
                <a:latin typeface="Lucida Sans" panose="020B0602030504020204" pitchFamily="34" charset="0"/>
              </a:rPr>
              <a:t>https://liana-py.readthedocs.io/en/latest/notebooks/sma.html</a:t>
            </a:r>
          </a:p>
        </p:txBody>
      </p:sp>
      <p:sp>
        <p:nvSpPr>
          <p:cNvPr id="4" name="Slide Number Placeholder 3"/>
          <p:cNvSpPr>
            <a:spLocks noGrp="1"/>
          </p:cNvSpPr>
          <p:nvPr>
            <p:ph type="sldNum" sz="quarter" idx="5"/>
          </p:nvPr>
        </p:nvSpPr>
        <p:spPr/>
        <p:txBody>
          <a:bodyPr/>
          <a:lstStyle/>
          <a:p>
            <a:fld id="{43CAC51E-12A2-4307-B327-0CB7D8F3EBA4}" type="slidenum">
              <a:rPr lang="en-BE" smtClean="0"/>
              <a:t>14</a:t>
            </a:fld>
            <a:endParaRPr lang="en-BE"/>
          </a:p>
        </p:txBody>
      </p:sp>
    </p:spTree>
    <p:extLst>
      <p:ext uri="{BB962C8B-B14F-4D97-AF65-F5344CB8AC3E}">
        <p14:creationId xmlns:p14="http://schemas.microsoft.com/office/powerpoint/2010/main" val="3699933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15</a:t>
            </a:fld>
            <a:endParaRPr lang="en-BE"/>
          </a:p>
        </p:txBody>
      </p:sp>
    </p:spTree>
    <p:extLst>
      <p:ext uri="{BB962C8B-B14F-4D97-AF65-F5344CB8AC3E}">
        <p14:creationId xmlns:p14="http://schemas.microsoft.com/office/powerpoint/2010/main" val="3676201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https://en.wikipedia.org/wiki/Moran%27s_I</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16</a:t>
            </a:fld>
            <a:endParaRPr lang="en-BE"/>
          </a:p>
        </p:txBody>
      </p:sp>
    </p:spTree>
    <p:extLst>
      <p:ext uri="{BB962C8B-B14F-4D97-AF65-F5344CB8AC3E}">
        <p14:creationId xmlns:p14="http://schemas.microsoft.com/office/powerpoint/2010/main" val="3919979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https://squidpy.readthedocs.io/en/stable/notebooks/tutorials/tutorial_vizgen_mouse_liver.html#autocorrelation-moran-s-i-score</a:t>
            </a:r>
          </a:p>
          <a:p>
            <a:r>
              <a:rPr lang="en-US" dirty="0"/>
              <a:t>“</a:t>
            </a:r>
            <a:r>
              <a:rPr lang="en-US" b="0" i="0" dirty="0">
                <a:solidFill>
                  <a:srgbClr val="404040"/>
                </a:solidFill>
                <a:effectLst/>
                <a:highlight>
                  <a:srgbClr val="FCFCFC"/>
                </a:highlight>
                <a:latin typeface="Lato" panose="020F0502020204030203" pitchFamily="34" charset="0"/>
              </a:rPr>
              <a:t>We note that many of the top scoring genes show expression patterns following the spatial pattern of hepatocyte Leiden clusters (e.g. Aldh1b1, Aldh3a20) and blood vessels (e.g. </a:t>
            </a:r>
            <a:r>
              <a:rPr lang="en-US" b="0" i="0" dirty="0" err="1">
                <a:solidFill>
                  <a:srgbClr val="404040"/>
                </a:solidFill>
                <a:effectLst/>
                <a:highlight>
                  <a:srgbClr val="FCFCFC"/>
                </a:highlight>
                <a:latin typeface="Lato" panose="020F0502020204030203" pitchFamily="34" charset="0"/>
              </a:rPr>
              <a:t>Dpt</a:t>
            </a:r>
            <a:r>
              <a:rPr lang="en-US" b="0" i="0" dirty="0">
                <a:solidFill>
                  <a:srgbClr val="404040"/>
                </a:solidFill>
                <a:effectLst/>
                <a:highlight>
                  <a:srgbClr val="FCFCFC"/>
                </a:highlight>
                <a:latin typeface="Lato" panose="020F0502020204030203" pitchFamily="34" charset="0"/>
              </a:rPr>
              <a:t>, Sfrp1). We can also check which cell types are most associated with these highly auto-correlated genes by ranking cell clusters based on their expression of these genes (e.g. mean expression). Below we see that three of the top five cell clusters are hepatocytes, which agrees with the gene’s localization patterns. These results indicate the primary spatial patterns in gene expression auto-correlation are being driven by their expression in hepatocytes and blood vessel associated cell types.”</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17</a:t>
            </a:fld>
            <a:endParaRPr lang="en-BE"/>
          </a:p>
        </p:txBody>
      </p:sp>
    </p:spTree>
    <p:extLst>
      <p:ext uri="{BB962C8B-B14F-4D97-AF65-F5344CB8AC3E}">
        <p14:creationId xmlns:p14="http://schemas.microsoft.com/office/powerpoint/2010/main" val="3058569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https://en.wikipedia.org/wiki/Geary%27s_C</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18</a:t>
            </a:fld>
            <a:endParaRPr lang="en-BE"/>
          </a:p>
        </p:txBody>
      </p:sp>
    </p:spTree>
    <p:extLst>
      <p:ext uri="{BB962C8B-B14F-4D97-AF65-F5344CB8AC3E}">
        <p14:creationId xmlns:p14="http://schemas.microsoft.com/office/powerpoint/2010/main" val="505781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https://squidpy.readthedocs.io/en/stable/notebooks/examples/graph/compute_sepal.html#compute-sepal-score</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19</a:t>
            </a:fld>
            <a:endParaRPr lang="en-BE"/>
          </a:p>
        </p:txBody>
      </p:sp>
    </p:spTree>
    <p:extLst>
      <p:ext uri="{BB962C8B-B14F-4D97-AF65-F5344CB8AC3E}">
        <p14:creationId xmlns:p14="http://schemas.microsoft.com/office/powerpoint/2010/main" val="1649092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https://squidpy.readthedocs.io/en/stable/notebooks/examples/graph/compute_ripley.html</a:t>
            </a:r>
          </a:p>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20</a:t>
            </a:fld>
            <a:endParaRPr lang="en-BE"/>
          </a:p>
        </p:txBody>
      </p:sp>
    </p:spTree>
    <p:extLst>
      <p:ext uri="{BB962C8B-B14F-4D97-AF65-F5344CB8AC3E}">
        <p14:creationId xmlns:p14="http://schemas.microsoft.com/office/powerpoint/2010/main" val="3712630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Pixel clustering (pixie) paper: https://www.nature.com/articles/s41467-023-40068-5</a:t>
            </a:r>
          </a:p>
          <a:p>
            <a:r>
              <a:rPr lang="en-US" dirty="0"/>
              <a:t>-Pairwise distance analyses: identifying enrichments between specific populations</a:t>
            </a:r>
          </a:p>
          <a:p>
            <a:r>
              <a:rPr lang="en-US" dirty="0"/>
              <a:t>-K-means neighborhood analysis: identifying cellular neighborhoods</a:t>
            </a:r>
          </a:p>
          <a:p>
            <a:r>
              <a:rPr lang="en-US" dirty="0"/>
              <a:t>-Spatial-LDA neighborhood analysis: advantages/</a:t>
            </a:r>
            <a:r>
              <a:rPr lang="en-US" dirty="0" err="1"/>
              <a:t>disadv</a:t>
            </a:r>
            <a:r>
              <a:rPr lang="en-US" dirty="0"/>
              <a:t>. of spatial-LDA compared to K-means</a:t>
            </a:r>
          </a:p>
          <a:p>
            <a:r>
              <a:rPr lang="en-US" dirty="0"/>
              <a:t>CPM: Cell Phenotype Map (clusters overlaid on tissue)</a:t>
            </a:r>
          </a:p>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21</a:t>
            </a:fld>
            <a:endParaRPr lang="en-BE"/>
          </a:p>
        </p:txBody>
      </p:sp>
    </p:spTree>
    <p:extLst>
      <p:ext uri="{BB962C8B-B14F-4D97-AF65-F5344CB8AC3E}">
        <p14:creationId xmlns:p14="http://schemas.microsoft.com/office/powerpoint/2010/main" val="3680085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Pairwise enrichment: useful when one is interested in which cell types might be interacting, because those will likely also preferentially be spatially enriched for one another.</a:t>
            </a:r>
          </a:p>
          <a:p>
            <a:r>
              <a:rPr lang="en-US" dirty="0"/>
              <a:t>KNN neighborhoods and Spatial LDA: useful to study the overall tissue architecture, like for tumor microenvironment etc.</a:t>
            </a:r>
          </a:p>
          <a:p>
            <a:endParaRPr lang="en-US" dirty="0"/>
          </a:p>
          <a:p>
            <a:r>
              <a:rPr lang="en-US" dirty="0"/>
              <a:t>KNN: simpler than spatial LDA, and faster; easy to interpret: exactly 1 microenvironment per cell</a:t>
            </a:r>
          </a:p>
          <a:p>
            <a:r>
              <a:rPr lang="en-US" dirty="0"/>
              <a:t>Spatial LDA: harder to interpret and use further downstream still because of probabilities; but better identification of the behavior at the boundaries of larger microenvironments.</a:t>
            </a:r>
          </a:p>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22</a:t>
            </a:fld>
            <a:endParaRPr lang="en-BE"/>
          </a:p>
        </p:txBody>
      </p:sp>
    </p:spTree>
    <p:extLst>
      <p:ext uri="{BB962C8B-B14F-4D97-AF65-F5344CB8AC3E}">
        <p14:creationId xmlns:p14="http://schemas.microsoft.com/office/powerpoint/2010/main" val="1549125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https://www.youtube.com/watch?v=HQAkS7kbzH8&amp;t=3662s</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23</a:t>
            </a:fld>
            <a:endParaRPr lang="en-BE"/>
          </a:p>
        </p:txBody>
      </p:sp>
    </p:spTree>
    <p:extLst>
      <p:ext uri="{BB962C8B-B14F-4D97-AF65-F5344CB8AC3E}">
        <p14:creationId xmlns:p14="http://schemas.microsoft.com/office/powerpoint/2010/main" val="344846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Neighbors on a grid are typical for </a:t>
            </a:r>
            <a:r>
              <a:rPr lang="en-US" b="1" dirty="0"/>
              <a:t>spot</a:t>
            </a:r>
            <a:r>
              <a:rPr lang="en-US" dirty="0"/>
              <a:t>-based assays (square grid for </a:t>
            </a:r>
            <a:r>
              <a:rPr lang="en-US" dirty="0" err="1"/>
              <a:t>Visium</a:t>
            </a:r>
            <a:r>
              <a:rPr lang="en-US" dirty="0"/>
              <a:t> HD, hexagonal grid for </a:t>
            </a:r>
            <a:r>
              <a:rPr lang="en-US" dirty="0" err="1"/>
              <a:t>Visium</a:t>
            </a:r>
            <a:r>
              <a:rPr lang="en-US" dirty="0"/>
              <a:t>(.</a:t>
            </a:r>
          </a:p>
          <a:p>
            <a:r>
              <a:rPr lang="en-US" dirty="0"/>
              <a:t>In the generic case, the nodes correspond to segmented </a:t>
            </a:r>
            <a:r>
              <a:rPr lang="en-US" b="1" dirty="0"/>
              <a:t>cell</a:t>
            </a:r>
            <a:r>
              <a:rPr lang="en-US" dirty="0"/>
              <a:t> locations.</a:t>
            </a:r>
          </a:p>
          <a:p>
            <a:r>
              <a:rPr lang="en-US" dirty="0"/>
              <a:t>See Fig 2.a in https://www.nature.com/articles/s41592-021-01358-2</a:t>
            </a:r>
          </a:p>
          <a:p>
            <a:r>
              <a:rPr lang="en-US" dirty="0"/>
              <a:t>https://squidpy.readthedocs.io/en/stable/api/squidpy.gr.spatial_neighbors.html#squidpy.gr.spatial_neighbors</a:t>
            </a:r>
          </a:p>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6</a:t>
            </a:fld>
            <a:endParaRPr lang="en-BE"/>
          </a:p>
        </p:txBody>
      </p:sp>
    </p:spTree>
    <p:extLst>
      <p:ext uri="{BB962C8B-B14F-4D97-AF65-F5344CB8AC3E}">
        <p14:creationId xmlns:p14="http://schemas.microsoft.com/office/powerpoint/2010/main" val="276535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CPM: Cell Phenotype Map (cell cluster id shown on top of the segmented image)</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24</a:t>
            </a:fld>
            <a:endParaRPr lang="en-BE"/>
          </a:p>
        </p:txBody>
      </p:sp>
    </p:spTree>
    <p:extLst>
      <p:ext uri="{BB962C8B-B14F-4D97-AF65-F5344CB8AC3E}">
        <p14:creationId xmlns:p14="http://schemas.microsoft.com/office/powerpoint/2010/main" val="3585782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https://www.youtube.com/watch?v=HQAkS7kbzH8&amp;t=3662s, from 35:00:00 onward.</a:t>
            </a:r>
          </a:p>
          <a:p>
            <a:endParaRPr lang="en-US" dirty="0"/>
          </a:p>
          <a:p>
            <a:r>
              <a:rPr lang="en-US" dirty="0"/>
              <a:t>What is neighborhood (microenvironment) analysis?</a:t>
            </a:r>
          </a:p>
          <a:p>
            <a:r>
              <a:rPr lang="en-US" dirty="0"/>
              <a:t>- “Cells are regulated in part by their local cellular niche.”</a:t>
            </a:r>
          </a:p>
          <a:p>
            <a:pPr marL="171450" indent="-171450">
              <a:buFontTx/>
              <a:buChar char="-"/>
            </a:pPr>
            <a:r>
              <a:rPr lang="en-US" dirty="0"/>
              <a:t>“Collections of cell phenotypes are found to be spatially colocalized and conserved across datasets”</a:t>
            </a:r>
          </a:p>
          <a:p>
            <a:pPr marL="171450" indent="-171450">
              <a:buFontTx/>
              <a:buChar char="-"/>
            </a:pPr>
            <a:endParaRPr lang="en-US" dirty="0"/>
          </a:p>
          <a:p>
            <a:pPr marL="0" indent="0">
              <a:buFontTx/>
              <a:buNone/>
            </a:pPr>
            <a:r>
              <a:rPr lang="en-US" dirty="0"/>
              <a:t>For each cell in CPM, count proportion of cell types around it. Then cluster these new feature vectors. Each color on the left picture is a cell type, but in the picture on the right each cell is colored by its microenvironment.</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25</a:t>
            </a:fld>
            <a:endParaRPr lang="en-BE"/>
          </a:p>
        </p:txBody>
      </p:sp>
    </p:spTree>
    <p:extLst>
      <p:ext uri="{BB962C8B-B14F-4D97-AF65-F5344CB8AC3E}">
        <p14:creationId xmlns:p14="http://schemas.microsoft.com/office/powerpoint/2010/main" val="289999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Picking the number of clusters: see https://www.youtube.com/watch?v=HQAkS7kbzH8&amp;t=3662s around 42:00</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26</a:t>
            </a:fld>
            <a:endParaRPr lang="en-BE"/>
          </a:p>
        </p:txBody>
      </p:sp>
    </p:spTree>
    <p:extLst>
      <p:ext uri="{BB962C8B-B14F-4D97-AF65-F5344CB8AC3E}">
        <p14:creationId xmlns:p14="http://schemas.microsoft.com/office/powerpoint/2010/main" val="509919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drops the restriction of K-means clustering based neighborhood analysis that different microenvironments are spatially separate and never overlap or share cells. So it allows smooth transitions between microenvironments.</a:t>
            </a:r>
          </a:p>
          <a:p>
            <a:endParaRPr lang="en-US" dirty="0"/>
          </a:p>
          <a:p>
            <a:r>
              <a:rPr lang="en-US" dirty="0"/>
              <a:t>Spatial LDA hyperparameters: radius of neighborhood, and # microenvironments</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27</a:t>
            </a:fld>
            <a:endParaRPr lang="en-BE"/>
          </a:p>
        </p:txBody>
      </p:sp>
    </p:spTree>
    <p:extLst>
      <p:ext uri="{BB962C8B-B14F-4D97-AF65-F5344CB8AC3E}">
        <p14:creationId xmlns:p14="http://schemas.microsoft.com/office/powerpoint/2010/main" val="68369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28</a:t>
            </a:fld>
            <a:endParaRPr lang="en-BE"/>
          </a:p>
        </p:txBody>
      </p:sp>
    </p:spTree>
    <p:extLst>
      <p:ext uri="{BB962C8B-B14F-4D97-AF65-F5344CB8AC3E}">
        <p14:creationId xmlns:p14="http://schemas.microsoft.com/office/powerpoint/2010/main" val="930754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https://scimap.xyz/</a:t>
            </a:r>
          </a:p>
          <a:p>
            <a:r>
              <a:rPr lang="en-US" dirty="0"/>
              <a:t>https://joss.theoj.org/papers/10.21105/joss.06604#</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29</a:t>
            </a:fld>
            <a:endParaRPr lang="en-BE"/>
          </a:p>
        </p:txBody>
      </p:sp>
    </p:spTree>
    <p:extLst>
      <p:ext uri="{BB962C8B-B14F-4D97-AF65-F5344CB8AC3E}">
        <p14:creationId xmlns:p14="http://schemas.microsoft.com/office/powerpoint/2010/main" val="62549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Delaunay triangulation avoids “sliver” triangles, it maximizes the minimal angle in the triangulation.</a:t>
            </a:r>
          </a:p>
          <a:p>
            <a:r>
              <a:rPr lang="en-US" dirty="0"/>
              <a:t>The dual of Delaunay triangulation is Voronoi tessellation (whose edges connect the centers of the circumscribed circles).</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7</a:t>
            </a:fld>
            <a:endParaRPr lang="en-BE"/>
          </a:p>
        </p:txBody>
      </p:sp>
    </p:spTree>
    <p:extLst>
      <p:ext uri="{BB962C8B-B14F-4D97-AF65-F5344CB8AC3E}">
        <p14:creationId xmlns:p14="http://schemas.microsoft.com/office/powerpoint/2010/main" val="1504398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8</a:t>
            </a:fld>
            <a:endParaRPr lang="en-BE"/>
          </a:p>
        </p:txBody>
      </p:sp>
    </p:spTree>
    <p:extLst>
      <p:ext uri="{BB962C8B-B14F-4D97-AF65-F5344CB8AC3E}">
        <p14:creationId xmlns:p14="http://schemas.microsoft.com/office/powerpoint/2010/main" val="38095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https://squidpy.readthedocs.io/en/stable/notebooks/tutorials/tutorial_vizgen_mouse_liver.html#neighborhood-enrichment</a:t>
            </a:r>
          </a:p>
          <a:p>
            <a:r>
              <a:rPr lang="en-US" dirty="0"/>
              <a:t>Left: visualization of the Leiden clusters in the context of the liver tissue. Note the zonation pattern, with cells from some clusters near portal and others near central veins.</a:t>
            </a:r>
          </a:p>
          <a:p>
            <a:r>
              <a:rPr lang="en-US" dirty="0"/>
              <a:t>Right: </a:t>
            </a:r>
            <a:r>
              <a:rPr lang="en-US" b="0" i="0" dirty="0">
                <a:solidFill>
                  <a:srgbClr val="404040"/>
                </a:solidFill>
                <a:effectLst/>
                <a:highlight>
                  <a:srgbClr val="FCFCFC"/>
                </a:highlight>
                <a:latin typeface="Lato" panose="020F0502020204030203" pitchFamily="34" charset="0"/>
              </a:rPr>
              <a:t>neighborhood enrichment visualized using a hierarchically clustered heatmap which shows clusters of enriched neighborhoods in our tissue.</a:t>
            </a:r>
          </a:p>
          <a:p>
            <a:endParaRPr lang="en-US" b="0" i="0" dirty="0">
              <a:solidFill>
                <a:srgbClr val="404040"/>
              </a:solidFill>
              <a:effectLst/>
              <a:highlight>
                <a:srgbClr val="FCFCFC"/>
              </a:highlight>
              <a:latin typeface="Lato" panose="020F0502020204030203" pitchFamily="34" charset="0"/>
            </a:endParaRPr>
          </a:p>
          <a:p>
            <a:r>
              <a:rPr lang="en-US" b="0" i="0" dirty="0">
                <a:solidFill>
                  <a:srgbClr val="404040"/>
                </a:solidFill>
                <a:effectLst/>
                <a:highlight>
                  <a:srgbClr val="FCFCFC"/>
                </a:highlight>
                <a:latin typeface="Lato" panose="020F0502020204030203" pitchFamily="34" charset="0"/>
              </a:rPr>
              <a:t>“Neighborhood enrichment score: in short, it’s an enrichment score on spatial proximity of clusters: if spots/cells belonging to two different clusters are often close to each other, then they will have a high score and can be defined as being </a:t>
            </a:r>
            <a:r>
              <a:rPr lang="en-US" b="0" i="1" dirty="0">
                <a:solidFill>
                  <a:srgbClr val="404040"/>
                </a:solidFill>
                <a:effectLst/>
                <a:highlight>
                  <a:srgbClr val="FCFCFC"/>
                </a:highlight>
                <a:latin typeface="Lato" panose="020F0502020204030203" pitchFamily="34" charset="0"/>
              </a:rPr>
              <a:t>enriched</a:t>
            </a:r>
            <a:r>
              <a:rPr lang="en-US" b="0" i="0" dirty="0">
                <a:solidFill>
                  <a:srgbClr val="404040"/>
                </a:solidFill>
                <a:effectLst/>
                <a:highlight>
                  <a:srgbClr val="FCFCFC"/>
                </a:highlight>
                <a:latin typeface="Lato" panose="020F0502020204030203" pitchFamily="34" charset="0"/>
              </a:rPr>
              <a:t>. On the other hand, if they are far apart, the score will be low and they can be defined as </a:t>
            </a:r>
            <a:r>
              <a:rPr lang="en-US" b="0" i="1" dirty="0">
                <a:solidFill>
                  <a:srgbClr val="404040"/>
                </a:solidFill>
                <a:effectLst/>
                <a:highlight>
                  <a:srgbClr val="FCFCFC"/>
                </a:highlight>
                <a:latin typeface="Lato" panose="020F0502020204030203" pitchFamily="34" charset="0"/>
              </a:rPr>
              <a:t>depleted</a:t>
            </a:r>
            <a:r>
              <a:rPr lang="en-US" b="0" i="0" dirty="0">
                <a:solidFill>
                  <a:srgbClr val="404040"/>
                </a:solidFill>
                <a:effectLst/>
                <a:highlight>
                  <a:srgbClr val="FCFCFC"/>
                </a:highlight>
                <a:latin typeface="Lato" panose="020F0502020204030203" pitchFamily="34" charset="0"/>
              </a:rPr>
              <a:t>. This score is based on a permutation-based test”</a:t>
            </a:r>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9</a:t>
            </a:fld>
            <a:endParaRPr lang="en-BE"/>
          </a:p>
        </p:txBody>
      </p:sp>
    </p:spTree>
    <p:extLst>
      <p:ext uri="{BB962C8B-B14F-4D97-AF65-F5344CB8AC3E}">
        <p14:creationId xmlns:p14="http://schemas.microsoft.com/office/powerpoint/2010/main" val="1993892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10</a:t>
            </a:fld>
            <a:endParaRPr lang="en-BE"/>
          </a:p>
        </p:txBody>
      </p:sp>
    </p:spTree>
    <p:extLst>
      <p:ext uri="{BB962C8B-B14F-4D97-AF65-F5344CB8AC3E}">
        <p14:creationId xmlns:p14="http://schemas.microsoft.com/office/powerpoint/2010/main" val="770891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11</a:t>
            </a:fld>
            <a:endParaRPr lang="en-BE"/>
          </a:p>
        </p:txBody>
      </p:sp>
    </p:spTree>
    <p:extLst>
      <p:ext uri="{BB962C8B-B14F-4D97-AF65-F5344CB8AC3E}">
        <p14:creationId xmlns:p14="http://schemas.microsoft.com/office/powerpoint/2010/main" val="1941040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CFCFC"/>
                </a:highlight>
                <a:latin typeface="Lato" panose="020F0502020204030203" pitchFamily="34" charset="0"/>
              </a:rPr>
              <a:t>“It seems (...) that there is a co-occurrence between the conditional cell type annotation </a:t>
            </a:r>
            <a:r>
              <a:rPr lang="en-US" b="0" i="1" dirty="0">
                <a:solidFill>
                  <a:srgbClr val="404040"/>
                </a:solidFill>
                <a:effectLst/>
                <a:highlight>
                  <a:srgbClr val="FCFCFC"/>
                </a:highlight>
                <a:latin typeface="Lato" panose="020F0502020204030203" pitchFamily="34" charset="0"/>
              </a:rPr>
              <a:t>Lateral plate mesoderm</a:t>
            </a:r>
            <a:r>
              <a:rPr lang="en-US" b="0" i="0" dirty="0">
                <a:solidFill>
                  <a:srgbClr val="404040"/>
                </a:solidFill>
                <a:effectLst/>
                <a:highlight>
                  <a:srgbClr val="FCFCFC"/>
                </a:highlight>
                <a:latin typeface="Lato" panose="020F0502020204030203" pitchFamily="34" charset="0"/>
              </a:rPr>
              <a:t> and the clusters </a:t>
            </a:r>
            <a:r>
              <a:rPr lang="en-US" b="0" i="1" dirty="0">
                <a:solidFill>
                  <a:srgbClr val="404040"/>
                </a:solidFill>
                <a:effectLst/>
                <a:highlight>
                  <a:srgbClr val="FCFCFC"/>
                </a:highlight>
                <a:latin typeface="Lato" panose="020F0502020204030203" pitchFamily="34" charset="0"/>
              </a:rPr>
              <a:t>Intermediate mesoderm</a:t>
            </a:r>
            <a:r>
              <a:rPr lang="en-US" b="0" i="0" dirty="0">
                <a:solidFill>
                  <a:srgbClr val="404040"/>
                </a:solidFill>
                <a:effectLst/>
                <a:highlight>
                  <a:srgbClr val="FCFCFC"/>
                </a:highlight>
                <a:latin typeface="Lato" panose="020F0502020204030203" pitchFamily="34" charset="0"/>
              </a:rPr>
              <a:t> and </a:t>
            </a:r>
            <a:r>
              <a:rPr lang="en-US" b="0" i="1" dirty="0">
                <a:solidFill>
                  <a:srgbClr val="404040"/>
                </a:solidFill>
                <a:effectLst/>
                <a:highlight>
                  <a:srgbClr val="FCFCFC"/>
                </a:highlight>
                <a:latin typeface="Lato" panose="020F0502020204030203" pitchFamily="34" charset="0"/>
              </a:rPr>
              <a:t>Allantois</a:t>
            </a:r>
            <a:r>
              <a:rPr lang="en-US" b="0" i="0" dirty="0">
                <a:solidFill>
                  <a:srgbClr val="404040"/>
                </a:solidFill>
                <a:effectLst/>
                <a:highlight>
                  <a:srgbClr val="FCFCFC"/>
                </a:highlight>
                <a:latin typeface="Lato" panose="020F0502020204030203" pitchFamily="34" charset="0"/>
              </a:rPr>
              <a:t>. It also seems that at longer distances, there is a co-occurrence of cells belonging to the </a:t>
            </a:r>
            <a:r>
              <a:rPr lang="en-US" b="0" i="1" dirty="0" err="1">
                <a:solidFill>
                  <a:srgbClr val="404040"/>
                </a:solidFill>
                <a:effectLst/>
                <a:highlight>
                  <a:srgbClr val="FCFCFC"/>
                </a:highlight>
                <a:latin typeface="Lato" panose="020F0502020204030203" pitchFamily="34" charset="0"/>
              </a:rPr>
              <a:t>Presomitic</a:t>
            </a:r>
            <a:r>
              <a:rPr lang="en-US" b="0" i="1" dirty="0">
                <a:solidFill>
                  <a:srgbClr val="404040"/>
                </a:solidFill>
                <a:effectLst/>
                <a:highlight>
                  <a:srgbClr val="FCFCFC"/>
                </a:highlight>
                <a:latin typeface="Lato" panose="020F0502020204030203" pitchFamily="34" charset="0"/>
              </a:rPr>
              <a:t> mesoderm</a:t>
            </a:r>
            <a:r>
              <a:rPr lang="en-US" b="0" i="0" dirty="0">
                <a:solidFill>
                  <a:srgbClr val="404040"/>
                </a:solidFill>
                <a:effectLst/>
                <a:highlight>
                  <a:srgbClr val="FCFCFC"/>
                </a:highlight>
                <a:latin typeface="Lato" panose="020F0502020204030203" pitchFamily="34" charset="0"/>
              </a:rPr>
              <a:t> cluster. By visualizing the full tissue as before we can indeed appreciate that these cell types seems to form a defined clusters relatively close to the </a:t>
            </a:r>
            <a:r>
              <a:rPr lang="en-US" b="0" i="1" dirty="0">
                <a:solidFill>
                  <a:srgbClr val="404040"/>
                </a:solidFill>
                <a:effectLst/>
                <a:highlight>
                  <a:srgbClr val="FCFCFC"/>
                </a:highlight>
                <a:latin typeface="Lato" panose="020F0502020204030203" pitchFamily="34" charset="0"/>
              </a:rPr>
              <a:t>Lateral plate mesoderm</a:t>
            </a:r>
            <a:r>
              <a:rPr lang="en-US" b="0" i="0" dirty="0">
                <a:solidFill>
                  <a:srgbClr val="404040"/>
                </a:solidFill>
                <a:effectLst/>
                <a:highlight>
                  <a:srgbClr val="FCFCFC"/>
                </a:highlight>
                <a:latin typeface="Lato" panose="020F0502020204030203" pitchFamily="34" charset="0"/>
              </a:rPr>
              <a:t> cells.”</a:t>
            </a:r>
          </a:p>
          <a:p>
            <a:endParaRPr lang="en-US" b="0" i="0" dirty="0">
              <a:solidFill>
                <a:srgbClr val="404040"/>
              </a:solidFill>
              <a:effectLst/>
              <a:highlight>
                <a:srgbClr val="FCFCFC"/>
              </a:highlight>
              <a:latin typeface="Lato" panose="020F0502020204030203" pitchFamily="34" charset="0"/>
            </a:endParaRPr>
          </a:p>
          <a:p>
            <a:r>
              <a:rPr lang="it-IT" dirty="0"/>
              <a:t>https://squidpy.readthedocs.io/en/stable/notebooks/tutorials/tutorial_seqfish.html#co-occurrence-across-spatial-dimensions</a:t>
            </a:r>
          </a:p>
          <a:p>
            <a:endParaRPr lang="it-IT" dirty="0"/>
          </a:p>
          <a:p>
            <a:r>
              <a:rPr lang="it-IT" dirty="0"/>
              <a:t>Data from https://www.biorxiv.org/content/10.1101/2020.11.20.391896v1.full</a:t>
            </a:r>
          </a:p>
          <a:p>
            <a:endParaRPr lang="it-IT" dirty="0"/>
          </a:p>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12</a:t>
            </a:fld>
            <a:endParaRPr lang="en-BE"/>
          </a:p>
        </p:txBody>
      </p:sp>
    </p:spTree>
    <p:extLst>
      <p:ext uri="{BB962C8B-B14F-4D97-AF65-F5344CB8AC3E}">
        <p14:creationId xmlns:p14="http://schemas.microsoft.com/office/powerpoint/2010/main" val="1829856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https://www.nature.com/articles/s41596-020-0292-x (fig 2) for an overview of the statistical framework of </a:t>
            </a:r>
            <a:r>
              <a:rPr lang="en-US" dirty="0" err="1"/>
              <a:t>CellPhoneDB</a:t>
            </a:r>
            <a:endParaRPr lang="en-US" dirty="0"/>
          </a:p>
          <a:p>
            <a:r>
              <a:rPr lang="en-US" dirty="0"/>
              <a:t>- P-values are indicated by circle size</a:t>
            </a:r>
          </a:p>
          <a:p>
            <a:pPr marL="171450" indent="-171450">
              <a:buFontTx/>
              <a:buChar char="-"/>
            </a:pPr>
            <a:r>
              <a:rPr lang="en-US" dirty="0"/>
              <a:t>Color indicates the average expression level of interacting molecules</a:t>
            </a:r>
          </a:p>
          <a:p>
            <a:pPr marL="0" indent="0">
              <a:buFontTx/>
              <a:buNone/>
            </a:pPr>
            <a:r>
              <a:rPr lang="en-US" dirty="0"/>
              <a:t>Example shown is from https://squidpy.readthedocs.io/en/stable/notebooks/examples/graph/compute_ligrec.html</a:t>
            </a:r>
          </a:p>
          <a:p>
            <a:endParaRPr lang="en-BE" dirty="0"/>
          </a:p>
        </p:txBody>
      </p:sp>
      <p:sp>
        <p:nvSpPr>
          <p:cNvPr id="4" name="Slide Number Placeholder 3"/>
          <p:cNvSpPr>
            <a:spLocks noGrp="1"/>
          </p:cNvSpPr>
          <p:nvPr>
            <p:ph type="sldNum" sz="quarter" idx="5"/>
          </p:nvPr>
        </p:nvSpPr>
        <p:spPr/>
        <p:txBody>
          <a:bodyPr/>
          <a:lstStyle/>
          <a:p>
            <a:fld id="{43CAC51E-12A2-4307-B327-0CB7D8F3EBA4}" type="slidenum">
              <a:rPr lang="en-BE" smtClean="0"/>
              <a:t>13</a:t>
            </a:fld>
            <a:endParaRPr lang="en-BE"/>
          </a:p>
        </p:txBody>
      </p:sp>
    </p:spTree>
    <p:extLst>
      <p:ext uri="{BB962C8B-B14F-4D97-AF65-F5344CB8AC3E}">
        <p14:creationId xmlns:p14="http://schemas.microsoft.com/office/powerpoint/2010/main" val="513922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1" i="0">
                <a:solidFill>
                  <a:srgbClr val="1B2944"/>
                </a:solidFill>
                <a:latin typeface="Corbel"/>
                <a:cs typeface="Corbe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800" b="0" i="0">
                <a:solidFill>
                  <a:srgbClr val="1B2944"/>
                </a:solidFill>
                <a:latin typeface="Corbel"/>
                <a:cs typeface="Corbe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1B2944"/>
                </a:solidFill>
                <a:latin typeface="Corbel"/>
                <a:cs typeface="Corbel"/>
              </a:defRPr>
            </a:lvl1pPr>
          </a:lstStyle>
          <a:p>
            <a:endParaRPr/>
          </a:p>
        </p:txBody>
      </p:sp>
      <p:sp>
        <p:nvSpPr>
          <p:cNvPr id="3" name="Holder 3"/>
          <p:cNvSpPr>
            <a:spLocks noGrp="1"/>
          </p:cNvSpPr>
          <p:nvPr>
            <p:ph type="body" idx="1"/>
          </p:nvPr>
        </p:nvSpPr>
        <p:spPr/>
        <p:txBody>
          <a:bodyPr lIns="0" tIns="0" rIns="0" bIns="0"/>
          <a:lstStyle>
            <a:lvl1pPr>
              <a:defRPr sz="2800" b="0" i="0">
                <a:solidFill>
                  <a:srgbClr val="1B2944"/>
                </a:solidFill>
                <a:latin typeface="Corbel"/>
                <a:cs typeface="Corbe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1B2944"/>
                </a:solidFill>
                <a:latin typeface="Corbel"/>
                <a:cs typeface="Corbe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1B2944"/>
                </a:solidFill>
                <a:latin typeface="Corbel"/>
                <a:cs typeface="Corbe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254000" y="5994398"/>
            <a:ext cx="11683999" cy="609599"/>
          </a:xfrm>
          <a:prstGeom prst="rect">
            <a:avLst/>
          </a:prstGeom>
        </p:spPr>
      </p:pic>
      <p:sp>
        <p:nvSpPr>
          <p:cNvPr id="2" name="Holder 2"/>
          <p:cNvSpPr>
            <a:spLocks noGrp="1"/>
          </p:cNvSpPr>
          <p:nvPr>
            <p:ph type="title"/>
          </p:nvPr>
        </p:nvSpPr>
        <p:spPr>
          <a:xfrm>
            <a:off x="916939" y="609676"/>
            <a:ext cx="9433560" cy="711834"/>
          </a:xfrm>
          <a:prstGeom prst="rect">
            <a:avLst/>
          </a:prstGeom>
        </p:spPr>
        <p:txBody>
          <a:bodyPr wrap="square" lIns="0" tIns="0" rIns="0" bIns="0">
            <a:spAutoFit/>
          </a:bodyPr>
          <a:lstStyle>
            <a:lvl1pPr>
              <a:defRPr sz="4400" b="1" i="0">
                <a:solidFill>
                  <a:srgbClr val="1B2944"/>
                </a:solidFill>
                <a:latin typeface="Corbel"/>
                <a:cs typeface="Corbel"/>
              </a:defRPr>
            </a:lvl1pPr>
          </a:lstStyle>
          <a:p>
            <a:endParaRPr/>
          </a:p>
        </p:txBody>
      </p:sp>
      <p:sp>
        <p:nvSpPr>
          <p:cNvPr id="3" name="Holder 3"/>
          <p:cNvSpPr>
            <a:spLocks noGrp="1"/>
          </p:cNvSpPr>
          <p:nvPr>
            <p:ph type="body" idx="1"/>
          </p:nvPr>
        </p:nvSpPr>
        <p:spPr>
          <a:xfrm>
            <a:off x="916939" y="1809749"/>
            <a:ext cx="10038080" cy="1732279"/>
          </a:xfrm>
          <a:prstGeom prst="rect">
            <a:avLst/>
          </a:prstGeom>
        </p:spPr>
        <p:txBody>
          <a:bodyPr wrap="square" lIns="0" tIns="0" rIns="0" bIns="0">
            <a:spAutoFit/>
          </a:bodyPr>
          <a:lstStyle>
            <a:lvl1pPr>
              <a:defRPr sz="2800" b="0" i="0">
                <a:solidFill>
                  <a:srgbClr val="1B2944"/>
                </a:solidFill>
                <a:latin typeface="Corbel"/>
                <a:cs typeface="Corbe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1.jp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biorxiv.org/content/10.1101/2023.08.19.553863v1" TargetMode="External"/><Relationship Id="rId4" Type="http://schemas.openxmlformats.org/officeDocument/2006/relationships/hyperlink" Target="https://github.com/saezlab/liana-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i.org/10.1093/bioinformatics/btab16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2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youtube.com/watch?v=HQAkS7kbzH8&amp;t=3662s" TargetMode="External"/><Relationship Id="rId4" Type="http://schemas.openxmlformats.org/officeDocument/2006/relationships/hyperlink" Target="https://ark-analysis.readthedocs.io/en/lates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image" Target="../media/image59.jp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5.png"/><Relationship Id="rId18" Type="http://schemas.openxmlformats.org/officeDocument/2006/relationships/customXml" Target="../ink/ink8.xml"/><Relationship Id="rId3" Type="http://schemas.openxmlformats.org/officeDocument/2006/relationships/image" Target="../media/image6.jpg"/><Relationship Id="rId21"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customXml" Target="../ink/ink5.xml"/><Relationship Id="rId17" Type="http://schemas.openxmlformats.org/officeDocument/2006/relationships/image" Target="../media/image17.png"/><Relationship Id="rId2" Type="http://schemas.openxmlformats.org/officeDocument/2006/relationships/image" Target="../media/image5.jp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23" Type="http://schemas.openxmlformats.org/officeDocument/2006/relationships/image" Target="../media/image20.png"/><Relationship Id="rId10" Type="http://schemas.openxmlformats.org/officeDocument/2006/relationships/customXml" Target="../ink/ink4.xml"/><Relationship Id="rId19" Type="http://schemas.openxmlformats.org/officeDocument/2006/relationships/image" Target="../media/image18.png"/><Relationship Id="rId4" Type="http://schemas.openxmlformats.org/officeDocument/2006/relationships/customXml" Target="../ink/ink1.xml"/><Relationship Id="rId9" Type="http://schemas.openxmlformats.org/officeDocument/2006/relationships/image" Target="../media/image13.png"/><Relationship Id="rId14" Type="http://schemas.openxmlformats.org/officeDocument/2006/relationships/customXml" Target="../ink/ink6.xml"/><Relationship Id="rId22" Type="http://schemas.openxmlformats.org/officeDocument/2006/relationships/customXml" Target="../ink/ink10.xml"/></Relationships>
</file>

<file path=ppt/slides/_rels/slide30.xml.rels><?xml version="1.0" encoding="UTF-8" standalone="yes"?>
<Relationships xmlns="http://schemas.openxmlformats.org/package/2006/relationships"><Relationship Id="rId3" Type="http://schemas.openxmlformats.org/officeDocument/2006/relationships/hyperlink" Target="https://drieslab.github.io/Giotto/"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www.youtube.com/watch?v=vJhZtfTDK9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squidpy.readthedocs.i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doi.org/10.1038/s41592-021-01358-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1999" cy="6857997"/>
          </a:xfrm>
          <a:prstGeom prst="rect">
            <a:avLst/>
          </a:prstGeom>
        </p:spPr>
      </p:pic>
      <p:sp>
        <p:nvSpPr>
          <p:cNvPr id="3" name="object 3"/>
          <p:cNvSpPr txBox="1">
            <a:spLocks noGrp="1"/>
          </p:cNvSpPr>
          <p:nvPr>
            <p:ph type="title"/>
          </p:nvPr>
        </p:nvSpPr>
        <p:spPr>
          <a:xfrm>
            <a:off x="1032154" y="2454655"/>
            <a:ext cx="7461250" cy="1589405"/>
          </a:xfrm>
          <a:prstGeom prst="rect">
            <a:avLst/>
          </a:prstGeom>
        </p:spPr>
        <p:txBody>
          <a:bodyPr vert="horz" wrap="square" lIns="0" tIns="106045" rIns="0" bIns="0" rtlCol="0">
            <a:spAutoFit/>
          </a:bodyPr>
          <a:lstStyle/>
          <a:p>
            <a:pPr marL="12700" marR="5080">
              <a:lnSpc>
                <a:spcPts val="5830"/>
              </a:lnSpc>
              <a:spcBef>
                <a:spcPts val="835"/>
              </a:spcBef>
            </a:pPr>
            <a:r>
              <a:rPr sz="5400" spc="-10" dirty="0"/>
              <a:t>Downstream</a:t>
            </a:r>
            <a:r>
              <a:rPr sz="5400" spc="-135" dirty="0"/>
              <a:t> </a:t>
            </a:r>
            <a:r>
              <a:rPr sz="5400" i="1" u="sng" dirty="0"/>
              <a:t>spatial</a:t>
            </a:r>
            <a:br>
              <a:rPr lang="en-US" sz="5400" i="1" u="sng" spc="-145" dirty="0"/>
            </a:br>
            <a:r>
              <a:rPr sz="5400" spc="-20" dirty="0"/>
              <a:t>data </a:t>
            </a:r>
            <a:r>
              <a:rPr sz="5400" spc="-10" dirty="0"/>
              <a:t>analysis</a:t>
            </a:r>
            <a:endParaRPr sz="5400" dirty="0"/>
          </a:p>
        </p:txBody>
      </p:sp>
      <p:sp>
        <p:nvSpPr>
          <p:cNvPr id="4" name="TextBox 3">
            <a:extLst>
              <a:ext uri="{FF2B5EF4-FFF2-40B4-BE49-F238E27FC236}">
                <a16:creationId xmlns:a16="http://schemas.microsoft.com/office/drawing/2014/main" id="{A6B4105F-C14C-4200-31F3-F020A11C1660}"/>
              </a:ext>
            </a:extLst>
          </p:cNvPr>
          <p:cNvSpPr txBox="1"/>
          <p:nvPr/>
        </p:nvSpPr>
        <p:spPr>
          <a:xfrm>
            <a:off x="5715000" y="6498715"/>
            <a:ext cx="1143000" cy="276999"/>
          </a:xfrm>
          <a:prstGeom prst="rect">
            <a:avLst/>
          </a:prstGeom>
          <a:noFill/>
        </p:spPr>
        <p:txBody>
          <a:bodyPr wrap="square" rtlCol="0">
            <a:spAutoFit/>
          </a:bodyPr>
          <a:lstStyle/>
          <a:p>
            <a:r>
              <a:rPr lang="en-US" sz="1200" dirty="0"/>
              <a:t>24 June 2024</a:t>
            </a:r>
            <a:endParaRPr lang="en-BE"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BE7D-4454-388A-D4CD-7197EF1FF48D}"/>
              </a:ext>
            </a:extLst>
          </p:cNvPr>
          <p:cNvSpPr>
            <a:spLocks noGrp="1"/>
          </p:cNvSpPr>
          <p:nvPr>
            <p:ph type="title"/>
          </p:nvPr>
        </p:nvSpPr>
        <p:spPr>
          <a:xfrm>
            <a:off x="916939" y="609676"/>
            <a:ext cx="9433560" cy="677108"/>
          </a:xfrm>
        </p:spPr>
        <p:txBody>
          <a:bodyPr/>
          <a:lstStyle/>
          <a:p>
            <a:r>
              <a:rPr lang="en-US" dirty="0"/>
              <a:t>Neighborhood</a:t>
            </a:r>
            <a:r>
              <a:rPr lang="en-US" spc="-10" dirty="0"/>
              <a:t> enrichment</a:t>
            </a:r>
            <a:endParaRPr lang="en-BE" dirty="0"/>
          </a:p>
        </p:txBody>
      </p:sp>
      <p:pic>
        <p:nvPicPr>
          <p:cNvPr id="4" name="object 3">
            <a:extLst>
              <a:ext uri="{FF2B5EF4-FFF2-40B4-BE49-F238E27FC236}">
                <a16:creationId xmlns:a16="http://schemas.microsoft.com/office/drawing/2014/main" id="{C257E0F6-C631-54A3-6346-A4EA5A2F1EFD}"/>
              </a:ext>
            </a:extLst>
          </p:cNvPr>
          <p:cNvPicPr/>
          <p:nvPr/>
        </p:nvPicPr>
        <p:blipFill>
          <a:blip r:embed="rId3" cstate="print"/>
          <a:stretch>
            <a:fillRect/>
          </a:stretch>
        </p:blipFill>
        <p:spPr>
          <a:xfrm>
            <a:off x="3886696" y="1981200"/>
            <a:ext cx="4064279" cy="3407664"/>
          </a:xfrm>
          <a:prstGeom prst="rect">
            <a:avLst/>
          </a:prstGeom>
        </p:spPr>
      </p:pic>
      <p:sp>
        <p:nvSpPr>
          <p:cNvPr id="6" name="Rectangle 5">
            <a:extLst>
              <a:ext uri="{FF2B5EF4-FFF2-40B4-BE49-F238E27FC236}">
                <a16:creationId xmlns:a16="http://schemas.microsoft.com/office/drawing/2014/main" id="{8466AD42-3E79-3242-35B0-30F74F142E22}"/>
              </a:ext>
            </a:extLst>
          </p:cNvPr>
          <p:cNvSpPr/>
          <p:nvPr/>
        </p:nvSpPr>
        <p:spPr>
          <a:xfrm>
            <a:off x="6895454" y="2057400"/>
            <a:ext cx="420241" cy="327660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50" name="Picture 2">
            <a:extLst>
              <a:ext uri="{FF2B5EF4-FFF2-40B4-BE49-F238E27FC236}">
                <a16:creationId xmlns:a16="http://schemas.microsoft.com/office/drawing/2014/main" id="{BC35D493-14C9-1421-29D0-9296558911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9789" y="2238717"/>
            <a:ext cx="3666229" cy="301908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D56662D-7465-26ED-9036-710FD08A85C6}"/>
              </a:ext>
            </a:extLst>
          </p:cNvPr>
          <p:cNvSpPr txBox="1"/>
          <p:nvPr/>
        </p:nvSpPr>
        <p:spPr>
          <a:xfrm>
            <a:off x="9372600" y="5257800"/>
            <a:ext cx="1524000" cy="646331"/>
          </a:xfrm>
          <a:prstGeom prst="rect">
            <a:avLst/>
          </a:prstGeom>
          <a:noFill/>
        </p:spPr>
        <p:txBody>
          <a:bodyPr wrap="square" rtlCol="0">
            <a:spAutoFit/>
          </a:bodyPr>
          <a:lstStyle/>
          <a:p>
            <a:pPr algn="ctr"/>
            <a:r>
              <a:rPr lang="en-US" dirty="0"/>
              <a:t>peri-portal hepatocytes</a:t>
            </a:r>
            <a:endParaRPr lang="en-BE" dirty="0"/>
          </a:p>
        </p:txBody>
      </p:sp>
      <p:cxnSp>
        <p:nvCxnSpPr>
          <p:cNvPr id="15" name="Straight Arrow Connector 14">
            <a:extLst>
              <a:ext uri="{FF2B5EF4-FFF2-40B4-BE49-F238E27FC236}">
                <a16:creationId xmlns:a16="http://schemas.microsoft.com/office/drawing/2014/main" id="{F18F744A-08F2-0DCB-3B8D-F923BE100A9B}"/>
              </a:ext>
            </a:extLst>
          </p:cNvPr>
          <p:cNvCxnSpPr/>
          <p:nvPr/>
        </p:nvCxnSpPr>
        <p:spPr>
          <a:xfrm>
            <a:off x="7315695" y="3810000"/>
            <a:ext cx="106680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6" name="object 4">
            <a:extLst>
              <a:ext uri="{FF2B5EF4-FFF2-40B4-BE49-F238E27FC236}">
                <a16:creationId xmlns:a16="http://schemas.microsoft.com/office/drawing/2014/main" id="{58783603-F7F9-E9C7-A46A-AF93CD00CCD2}"/>
              </a:ext>
            </a:extLst>
          </p:cNvPr>
          <p:cNvPicPr/>
          <p:nvPr/>
        </p:nvPicPr>
        <p:blipFill>
          <a:blip r:embed="rId5" cstate="print"/>
          <a:stretch>
            <a:fillRect/>
          </a:stretch>
        </p:blipFill>
        <p:spPr>
          <a:xfrm>
            <a:off x="201992" y="2238717"/>
            <a:ext cx="3480209" cy="2913965"/>
          </a:xfrm>
          <a:prstGeom prst="rect">
            <a:avLst/>
          </a:prstGeom>
        </p:spPr>
      </p:pic>
    </p:spTree>
    <p:extLst>
      <p:ext uri="{BB962C8B-B14F-4D97-AF65-F5344CB8AC3E}">
        <p14:creationId xmlns:p14="http://schemas.microsoft.com/office/powerpoint/2010/main" val="200505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575877" y="4191000"/>
            <a:ext cx="8750809" cy="1933082"/>
          </a:xfrm>
          <a:prstGeom prst="rect">
            <a:avLst/>
          </a:prstGeom>
          <a:ln w="38100">
            <a:solidFill>
              <a:schemeClr val="accent6">
                <a:lumMod val="75000"/>
              </a:schemeClr>
            </a:solidFill>
          </a:ln>
        </p:spPr>
      </p:pic>
      <p:sp>
        <p:nvSpPr>
          <p:cNvPr id="7" name="object 7"/>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lang="en-US" spc="-10" dirty="0"/>
              <a:t>C</a:t>
            </a:r>
            <a:r>
              <a:rPr spc="-10" dirty="0"/>
              <a:t>o-</a:t>
            </a:r>
            <a:r>
              <a:rPr dirty="0"/>
              <a:t>occurrence</a:t>
            </a:r>
            <a:r>
              <a:rPr spc="-65" dirty="0"/>
              <a:t> </a:t>
            </a:r>
            <a:r>
              <a:rPr lang="en-US" spc="-10" dirty="0"/>
              <a:t>score</a:t>
            </a:r>
            <a:endParaRPr spc="-10" dirty="0"/>
          </a:p>
        </p:txBody>
      </p:sp>
      <p:sp>
        <p:nvSpPr>
          <p:cNvPr id="15" name="object 3">
            <a:extLst>
              <a:ext uri="{FF2B5EF4-FFF2-40B4-BE49-F238E27FC236}">
                <a16:creationId xmlns:a16="http://schemas.microsoft.com/office/drawing/2014/main" id="{50023D14-534B-4372-0C91-6C00BEBCF3FB}"/>
              </a:ext>
            </a:extLst>
          </p:cNvPr>
          <p:cNvSpPr txBox="1"/>
          <p:nvPr/>
        </p:nvSpPr>
        <p:spPr>
          <a:xfrm>
            <a:off x="916939" y="1752600"/>
            <a:ext cx="9604375" cy="2562240"/>
          </a:xfrm>
          <a:prstGeom prst="rect">
            <a:avLst/>
          </a:prstGeom>
        </p:spPr>
        <p:txBody>
          <a:bodyPr vert="horz" wrap="square" lIns="0" tIns="60960" rIns="0" bIns="0" rtlCol="0">
            <a:spAutoFit/>
          </a:bodyPr>
          <a:lstStyle/>
          <a:p>
            <a:pPr marL="240029" marR="5080" indent="-227965">
              <a:lnSpc>
                <a:spcPts val="3020"/>
              </a:lnSpc>
              <a:spcBef>
                <a:spcPts val="480"/>
              </a:spcBef>
              <a:buClr>
                <a:srgbClr val="FF681E"/>
              </a:buClr>
              <a:buFont typeface="Arial"/>
              <a:buChar char="•"/>
              <a:tabLst>
                <a:tab pos="241300" algn="l"/>
              </a:tabLst>
            </a:pPr>
            <a:r>
              <a:rPr lang="en-US" sz="2800" dirty="0">
                <a:solidFill>
                  <a:srgbClr val="1B2944"/>
                </a:solidFill>
                <a:latin typeface="Corbel"/>
                <a:cs typeface="Corbel"/>
              </a:rPr>
              <a:t>Like neighborhood enrichment, studies which clusters occur close to one another</a:t>
            </a:r>
          </a:p>
          <a:p>
            <a:pPr marL="240029" marR="5080" indent="-227965">
              <a:lnSpc>
                <a:spcPts val="3020"/>
              </a:lnSpc>
              <a:spcBef>
                <a:spcPts val="480"/>
              </a:spcBef>
              <a:buClr>
                <a:srgbClr val="FF681E"/>
              </a:buClr>
              <a:buFont typeface="Arial"/>
              <a:buChar char="•"/>
              <a:tabLst>
                <a:tab pos="241300" algn="l"/>
              </a:tabLst>
            </a:pPr>
            <a:r>
              <a:rPr lang="en-US" sz="2800" dirty="0">
                <a:solidFill>
                  <a:srgbClr val="1B2944"/>
                </a:solidFill>
                <a:latin typeface="Corbel"/>
                <a:cs typeface="Corbel"/>
              </a:rPr>
              <a:t>Does </a:t>
            </a:r>
            <a:r>
              <a:rPr lang="en-US" sz="2800" b="1" dirty="0">
                <a:solidFill>
                  <a:srgbClr val="1B2944"/>
                </a:solidFill>
                <a:latin typeface="Corbel"/>
                <a:cs typeface="Corbel"/>
              </a:rPr>
              <a:t>no</a:t>
            </a:r>
            <a:r>
              <a:rPr lang="en-US" sz="2800" dirty="0">
                <a:solidFill>
                  <a:srgbClr val="1B2944"/>
                </a:solidFill>
                <a:latin typeface="Corbel"/>
                <a:cs typeface="Corbel"/>
              </a:rPr>
              <a:t>t need a </a:t>
            </a:r>
            <a:r>
              <a:rPr lang="en-US" sz="2800" b="1" dirty="0">
                <a:solidFill>
                  <a:srgbClr val="1B2944"/>
                </a:solidFill>
                <a:latin typeface="Corbel"/>
                <a:cs typeface="Corbel"/>
              </a:rPr>
              <a:t>connectivity matrix </a:t>
            </a:r>
            <a:r>
              <a:rPr lang="en-US" sz="2800" dirty="0">
                <a:solidFill>
                  <a:srgbClr val="1B2944"/>
                </a:solidFill>
                <a:latin typeface="Corbel"/>
                <a:cs typeface="Corbel"/>
              </a:rPr>
              <a:t>(</a:t>
            </a:r>
            <a:r>
              <a:rPr lang="en-US" sz="2800" b="1" dirty="0">
                <a:solidFill>
                  <a:srgbClr val="1B2944"/>
                </a:solidFill>
                <a:latin typeface="Corbel"/>
                <a:cs typeface="Corbel"/>
              </a:rPr>
              <a:t>spatial graph</a:t>
            </a:r>
            <a:r>
              <a:rPr lang="en-US" sz="2800" dirty="0">
                <a:solidFill>
                  <a:srgbClr val="1B2944"/>
                </a:solidFill>
                <a:latin typeface="Corbel"/>
                <a:cs typeface="Corbel"/>
              </a:rPr>
              <a:t>), uses </a:t>
            </a:r>
            <a:r>
              <a:rPr lang="en-US" sz="2800" b="1" dirty="0">
                <a:solidFill>
                  <a:srgbClr val="1B2944"/>
                </a:solidFill>
                <a:latin typeface="Corbel"/>
                <a:cs typeface="Corbel"/>
              </a:rPr>
              <a:t>original spatial coordinates </a:t>
            </a:r>
            <a:r>
              <a:rPr lang="en-US" sz="2800" dirty="0">
                <a:solidFill>
                  <a:srgbClr val="1B2944"/>
                </a:solidFill>
                <a:latin typeface="Corbel"/>
                <a:cs typeface="Corbel"/>
              </a:rPr>
              <a:t>instead</a:t>
            </a:r>
          </a:p>
          <a:p>
            <a:pPr marL="240029" marR="5080" indent="-227965">
              <a:lnSpc>
                <a:spcPts val="3020"/>
              </a:lnSpc>
              <a:spcBef>
                <a:spcPts val="480"/>
              </a:spcBef>
              <a:buClr>
                <a:srgbClr val="FF681E"/>
              </a:buClr>
              <a:buFont typeface="Arial"/>
              <a:buChar char="•"/>
              <a:tabLst>
                <a:tab pos="241300" algn="l"/>
              </a:tabLst>
            </a:pPr>
            <a:r>
              <a:rPr lang="en-US" sz="2800" dirty="0">
                <a:solidFill>
                  <a:srgbClr val="1B2944"/>
                </a:solidFill>
                <a:latin typeface="Corbel"/>
                <a:cs typeface="Corbel"/>
              </a:rPr>
              <a:t>Score depends on </a:t>
            </a:r>
            <a:r>
              <a:rPr lang="en-US" sz="2800" b="1" dirty="0">
                <a:solidFill>
                  <a:srgbClr val="1B2944"/>
                </a:solidFill>
                <a:latin typeface="Corbel"/>
                <a:cs typeface="Corbel"/>
              </a:rPr>
              <a:t>radius</a:t>
            </a:r>
            <a:r>
              <a:rPr lang="en-US" sz="2800" dirty="0">
                <a:solidFill>
                  <a:srgbClr val="1B2944"/>
                </a:solidFill>
                <a:latin typeface="Corbel"/>
                <a:cs typeface="Corbel"/>
              </a:rPr>
              <a:t> parameter</a:t>
            </a:r>
          </a:p>
          <a:p>
            <a:pPr marL="240029" marR="5080" indent="-227965">
              <a:lnSpc>
                <a:spcPts val="3020"/>
              </a:lnSpc>
              <a:spcBef>
                <a:spcPts val="480"/>
              </a:spcBef>
              <a:buClr>
                <a:srgbClr val="FF681E"/>
              </a:buClr>
              <a:buFont typeface="Arial"/>
              <a:buChar char="•"/>
              <a:tabLst>
                <a:tab pos="241300" algn="l"/>
              </a:tabLst>
            </a:pPr>
            <a:endParaRPr sz="2800" dirty="0">
              <a:latin typeface="Corbel"/>
              <a:cs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5334000" y="1981201"/>
            <a:ext cx="6613566" cy="3342078"/>
          </a:xfrm>
          <a:prstGeom prst="rect">
            <a:avLst/>
          </a:prstGeom>
        </p:spPr>
      </p:pic>
      <p:sp>
        <p:nvSpPr>
          <p:cNvPr id="7" name="object 7"/>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lang="en-US" spc="-10" dirty="0"/>
              <a:t>C</a:t>
            </a:r>
            <a:r>
              <a:rPr spc="-10" dirty="0"/>
              <a:t>o-</a:t>
            </a:r>
            <a:r>
              <a:rPr dirty="0"/>
              <a:t>occurrence</a:t>
            </a:r>
            <a:r>
              <a:rPr spc="-65" dirty="0"/>
              <a:t> </a:t>
            </a:r>
            <a:r>
              <a:rPr lang="en-US" spc="-10" dirty="0"/>
              <a:t>score: example</a:t>
            </a:r>
            <a:endParaRPr spc="-10" dirty="0"/>
          </a:p>
        </p:txBody>
      </p:sp>
      <p:sp>
        <p:nvSpPr>
          <p:cNvPr id="9" name="object 6">
            <a:extLst>
              <a:ext uri="{FF2B5EF4-FFF2-40B4-BE49-F238E27FC236}">
                <a16:creationId xmlns:a16="http://schemas.microsoft.com/office/drawing/2014/main" id="{1B4AF90D-0EE4-35F0-3FED-E97CD1175E58}"/>
              </a:ext>
            </a:extLst>
          </p:cNvPr>
          <p:cNvSpPr/>
          <p:nvPr/>
        </p:nvSpPr>
        <p:spPr>
          <a:xfrm>
            <a:off x="7391400" y="2047876"/>
            <a:ext cx="1095464" cy="122115"/>
          </a:xfrm>
          <a:custGeom>
            <a:avLst/>
            <a:gdLst/>
            <a:ahLst/>
            <a:cxnLst/>
            <a:rect l="l" t="t" r="r" b="b"/>
            <a:pathLst>
              <a:path w="974089" h="108585">
                <a:moveTo>
                  <a:pt x="0" y="108204"/>
                </a:moveTo>
                <a:lnTo>
                  <a:pt x="973836" y="108204"/>
                </a:lnTo>
                <a:lnTo>
                  <a:pt x="973836" y="0"/>
                </a:lnTo>
                <a:lnTo>
                  <a:pt x="0" y="0"/>
                </a:lnTo>
                <a:lnTo>
                  <a:pt x="0" y="108204"/>
                </a:lnTo>
                <a:close/>
              </a:path>
            </a:pathLst>
          </a:custGeom>
          <a:ln w="12700">
            <a:solidFill>
              <a:srgbClr val="FF0000"/>
            </a:solidFill>
          </a:ln>
        </p:spPr>
        <p:txBody>
          <a:bodyPr wrap="square" lIns="0" tIns="0" rIns="0" bIns="0" rtlCol="0"/>
          <a:lstStyle/>
          <a:p>
            <a:endParaRPr/>
          </a:p>
        </p:txBody>
      </p:sp>
      <p:pic>
        <p:nvPicPr>
          <p:cNvPr id="11" name="Picture 10">
            <a:extLst>
              <a:ext uri="{FF2B5EF4-FFF2-40B4-BE49-F238E27FC236}">
                <a16:creationId xmlns:a16="http://schemas.microsoft.com/office/drawing/2014/main" id="{F3BD97E2-BC0C-0CFD-FB18-D4147A869715}"/>
              </a:ext>
            </a:extLst>
          </p:cNvPr>
          <p:cNvPicPr>
            <a:picLocks noChangeAspect="1"/>
          </p:cNvPicPr>
          <p:nvPr/>
        </p:nvPicPr>
        <p:blipFill>
          <a:blip r:embed="rId4"/>
          <a:stretch>
            <a:fillRect/>
          </a:stretch>
        </p:blipFill>
        <p:spPr>
          <a:xfrm>
            <a:off x="228600" y="2057400"/>
            <a:ext cx="2438400" cy="3138793"/>
          </a:xfrm>
          <a:prstGeom prst="rect">
            <a:avLst/>
          </a:prstGeom>
        </p:spPr>
      </p:pic>
      <p:pic>
        <p:nvPicPr>
          <p:cNvPr id="5" name="object 5"/>
          <p:cNvPicPr/>
          <p:nvPr/>
        </p:nvPicPr>
        <p:blipFill rotWithShape="1">
          <a:blip r:embed="rId5" cstate="print"/>
          <a:srcRect r="55563"/>
          <a:stretch/>
        </p:blipFill>
        <p:spPr>
          <a:xfrm>
            <a:off x="3048000" y="2446960"/>
            <a:ext cx="1983557" cy="2702082"/>
          </a:xfrm>
          <a:prstGeom prst="rect">
            <a:avLst/>
          </a:prstGeom>
        </p:spPr>
      </p:pic>
      <p:sp>
        <p:nvSpPr>
          <p:cNvPr id="12" name="object 6">
            <a:extLst>
              <a:ext uri="{FF2B5EF4-FFF2-40B4-BE49-F238E27FC236}">
                <a16:creationId xmlns:a16="http://schemas.microsoft.com/office/drawing/2014/main" id="{D140485C-70C8-08BD-5796-633B2D37B3FE}"/>
              </a:ext>
            </a:extLst>
          </p:cNvPr>
          <p:cNvSpPr/>
          <p:nvPr/>
        </p:nvSpPr>
        <p:spPr>
          <a:xfrm>
            <a:off x="10058400" y="3733800"/>
            <a:ext cx="1456808" cy="171388"/>
          </a:xfrm>
          <a:custGeom>
            <a:avLst/>
            <a:gdLst/>
            <a:ahLst/>
            <a:cxnLst/>
            <a:rect l="l" t="t" r="r" b="b"/>
            <a:pathLst>
              <a:path w="974089" h="108585">
                <a:moveTo>
                  <a:pt x="0" y="108204"/>
                </a:moveTo>
                <a:lnTo>
                  <a:pt x="973836" y="108204"/>
                </a:lnTo>
                <a:lnTo>
                  <a:pt x="973836" y="0"/>
                </a:lnTo>
                <a:lnTo>
                  <a:pt x="0" y="0"/>
                </a:lnTo>
                <a:lnTo>
                  <a:pt x="0" y="108204"/>
                </a:lnTo>
                <a:close/>
              </a:path>
            </a:pathLst>
          </a:custGeom>
          <a:ln w="12700">
            <a:solidFill>
              <a:srgbClr val="FF0000"/>
            </a:solidFill>
          </a:ln>
        </p:spPr>
        <p:txBody>
          <a:bodyPr wrap="square" lIns="0" tIns="0" rIns="0" bIns="0" rtlCol="0"/>
          <a:lstStyle/>
          <a:p>
            <a:endParaRPr/>
          </a:p>
        </p:txBody>
      </p:sp>
      <p:sp>
        <p:nvSpPr>
          <p:cNvPr id="2" name="TextBox 1">
            <a:extLst>
              <a:ext uri="{FF2B5EF4-FFF2-40B4-BE49-F238E27FC236}">
                <a16:creationId xmlns:a16="http://schemas.microsoft.com/office/drawing/2014/main" id="{A490CC4A-705B-F3E8-91E6-E0B43773B704}"/>
              </a:ext>
            </a:extLst>
          </p:cNvPr>
          <p:cNvSpPr txBox="1"/>
          <p:nvPr/>
        </p:nvSpPr>
        <p:spPr>
          <a:xfrm>
            <a:off x="381000" y="5257800"/>
            <a:ext cx="2057400" cy="523220"/>
          </a:xfrm>
          <a:prstGeom prst="rect">
            <a:avLst/>
          </a:prstGeom>
          <a:noFill/>
        </p:spPr>
        <p:txBody>
          <a:bodyPr wrap="square" rtlCol="0">
            <a:spAutoFit/>
          </a:bodyPr>
          <a:lstStyle/>
          <a:p>
            <a:pPr algn="ctr"/>
            <a:r>
              <a:rPr lang="en-US" sz="1400" b="0" i="0" dirty="0">
                <a:solidFill>
                  <a:srgbClr val="6B6B6B"/>
                </a:solidFill>
                <a:effectLst/>
                <a:latin typeface="GillSansRegular"/>
              </a:rPr>
              <a:t>8-12 somite stage mouse embryo, DAPI stain</a:t>
            </a:r>
            <a:endParaRPr lang="en-BE" sz="1400" dirty="0"/>
          </a:p>
        </p:txBody>
      </p:sp>
    </p:spTree>
    <p:extLst>
      <p:ext uri="{BB962C8B-B14F-4D97-AF65-F5344CB8AC3E}">
        <p14:creationId xmlns:p14="http://schemas.microsoft.com/office/powerpoint/2010/main" val="390015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433560" cy="1367682"/>
          </a:xfrm>
          <a:prstGeom prst="rect">
            <a:avLst/>
          </a:prstGeom>
        </p:spPr>
        <p:txBody>
          <a:bodyPr vert="horz" wrap="square" lIns="0" tIns="13335" rIns="0" bIns="0" rtlCol="0">
            <a:spAutoFit/>
          </a:bodyPr>
          <a:lstStyle/>
          <a:p>
            <a:pPr marL="12700">
              <a:lnSpc>
                <a:spcPct val="100000"/>
              </a:lnSpc>
              <a:spcBef>
                <a:spcPts val="105"/>
              </a:spcBef>
            </a:pPr>
            <a:r>
              <a:rPr lang="en-US" spc="-10" dirty="0"/>
              <a:t>Cell-cell communication</a:t>
            </a:r>
            <a:br>
              <a:rPr lang="en-US" spc="-10" dirty="0"/>
            </a:br>
            <a:r>
              <a:rPr lang="en-US" spc="-10" dirty="0"/>
              <a:t>(CCC)</a:t>
            </a:r>
            <a:endParaRPr spc="-10" dirty="0"/>
          </a:p>
        </p:txBody>
      </p:sp>
      <p:sp>
        <p:nvSpPr>
          <p:cNvPr id="3" name="object 3"/>
          <p:cNvSpPr txBox="1"/>
          <p:nvPr/>
        </p:nvSpPr>
        <p:spPr>
          <a:xfrm>
            <a:off x="916939" y="2290400"/>
            <a:ext cx="5941061" cy="3652282"/>
          </a:xfrm>
          <a:prstGeom prst="rect">
            <a:avLst/>
          </a:prstGeom>
        </p:spPr>
        <p:txBody>
          <a:bodyPr vert="horz" wrap="square" lIns="0" tIns="60960" rIns="0" bIns="0" rtlCol="0">
            <a:spAutoFit/>
          </a:bodyPr>
          <a:lstStyle/>
          <a:p>
            <a:pPr marL="240029" marR="5080" indent="-227965">
              <a:lnSpc>
                <a:spcPts val="3020"/>
              </a:lnSpc>
              <a:spcBef>
                <a:spcPts val="480"/>
              </a:spcBef>
              <a:buClr>
                <a:srgbClr val="FF681E"/>
              </a:buClr>
              <a:buFont typeface="Arial"/>
              <a:buChar char="•"/>
              <a:tabLst>
                <a:tab pos="241300" algn="l"/>
              </a:tabLst>
            </a:pPr>
            <a:r>
              <a:rPr sz="2800" b="1" spc="-20" dirty="0">
                <a:solidFill>
                  <a:srgbClr val="1B2944"/>
                </a:solidFill>
                <a:latin typeface="Corbel"/>
                <a:cs typeface="Corbel"/>
              </a:rPr>
              <a:t>Ligand-</a:t>
            </a:r>
            <a:r>
              <a:rPr sz="2800" b="1" dirty="0">
                <a:solidFill>
                  <a:srgbClr val="1B2944"/>
                </a:solidFill>
                <a:latin typeface="Corbel"/>
                <a:cs typeface="Corbel"/>
              </a:rPr>
              <a:t>receptor</a:t>
            </a:r>
            <a:r>
              <a:rPr sz="2800" b="1" spc="-50" dirty="0">
                <a:solidFill>
                  <a:srgbClr val="1B2944"/>
                </a:solidFill>
                <a:latin typeface="Corbel"/>
                <a:cs typeface="Corbel"/>
              </a:rPr>
              <a:t> </a:t>
            </a:r>
            <a:r>
              <a:rPr sz="2800" b="1" spc="-10" dirty="0">
                <a:solidFill>
                  <a:srgbClr val="1B2944"/>
                </a:solidFill>
                <a:latin typeface="Corbel"/>
                <a:cs typeface="Corbel"/>
              </a:rPr>
              <a:t>interaction</a:t>
            </a:r>
            <a:r>
              <a:rPr sz="2800" b="1" spc="-45" dirty="0">
                <a:solidFill>
                  <a:srgbClr val="1B2944"/>
                </a:solidFill>
                <a:latin typeface="Corbel"/>
                <a:cs typeface="Corbel"/>
              </a:rPr>
              <a:t> </a:t>
            </a:r>
            <a:r>
              <a:rPr sz="2800" spc="-10" dirty="0">
                <a:solidFill>
                  <a:srgbClr val="1B2944"/>
                </a:solidFill>
                <a:latin typeface="Corbel"/>
                <a:cs typeface="Corbel"/>
              </a:rPr>
              <a:t>analysis</a:t>
            </a:r>
            <a:r>
              <a:rPr lang="en-US" sz="2800" spc="-10" dirty="0">
                <a:solidFill>
                  <a:srgbClr val="1B2944"/>
                </a:solidFill>
                <a:latin typeface="Corbel"/>
                <a:cs typeface="Corbel"/>
              </a:rPr>
              <a:t> with </a:t>
            </a:r>
            <a:r>
              <a:rPr lang="en-US" sz="2800" spc="-10" dirty="0" err="1">
                <a:solidFill>
                  <a:srgbClr val="1B2944"/>
                </a:solidFill>
                <a:latin typeface="Corbel"/>
                <a:cs typeface="Corbel"/>
              </a:rPr>
              <a:t>Squidpy</a:t>
            </a:r>
            <a:br>
              <a:rPr lang="en-US" sz="2800" spc="-10" dirty="0">
                <a:solidFill>
                  <a:srgbClr val="1B2944"/>
                </a:solidFill>
                <a:latin typeface="Corbel"/>
                <a:cs typeface="Corbel"/>
              </a:rPr>
            </a:br>
            <a:r>
              <a:rPr sz="2800" b="1" spc="-10" dirty="0" err="1">
                <a:solidFill>
                  <a:srgbClr val="1B2944"/>
                </a:solidFill>
                <a:latin typeface="Corbel"/>
                <a:cs typeface="Corbel"/>
              </a:rPr>
              <a:t>CellPhoneDB</a:t>
            </a:r>
            <a:r>
              <a:rPr sz="2800" spc="-40" dirty="0">
                <a:solidFill>
                  <a:srgbClr val="1B2944"/>
                </a:solidFill>
                <a:latin typeface="Corbel"/>
                <a:cs typeface="Corbel"/>
              </a:rPr>
              <a:t> </a:t>
            </a:r>
            <a:r>
              <a:rPr sz="2800" dirty="0">
                <a:solidFill>
                  <a:srgbClr val="1B2944"/>
                </a:solidFill>
                <a:latin typeface="Corbel"/>
                <a:cs typeface="Corbel"/>
              </a:rPr>
              <a:t>extended</a:t>
            </a:r>
            <a:r>
              <a:rPr sz="2800" spc="-60" dirty="0">
                <a:solidFill>
                  <a:srgbClr val="1B2944"/>
                </a:solidFill>
                <a:latin typeface="Corbel"/>
                <a:cs typeface="Corbel"/>
              </a:rPr>
              <a:t> </a:t>
            </a:r>
            <a:r>
              <a:rPr sz="2800" spc="-20" dirty="0">
                <a:solidFill>
                  <a:srgbClr val="1B2944"/>
                </a:solidFill>
                <a:latin typeface="Corbel"/>
                <a:cs typeface="Corbel"/>
              </a:rPr>
              <a:t>with</a:t>
            </a:r>
            <a:r>
              <a:rPr lang="en-US" sz="2800" spc="-20" dirty="0">
                <a:solidFill>
                  <a:srgbClr val="1B2944"/>
                </a:solidFill>
                <a:latin typeface="Corbel"/>
                <a:cs typeface="Corbel"/>
              </a:rPr>
              <a:t> </a:t>
            </a:r>
            <a:r>
              <a:rPr sz="2800" b="1" dirty="0" err="1">
                <a:solidFill>
                  <a:srgbClr val="1B2944"/>
                </a:solidFill>
                <a:latin typeface="Corbel"/>
                <a:cs typeface="Corbel"/>
              </a:rPr>
              <a:t>Omnipath</a:t>
            </a:r>
            <a:r>
              <a:rPr sz="2800" spc="-135" dirty="0">
                <a:solidFill>
                  <a:srgbClr val="1B2944"/>
                </a:solidFill>
                <a:latin typeface="Corbel"/>
                <a:cs typeface="Corbel"/>
              </a:rPr>
              <a:t> </a:t>
            </a:r>
            <a:r>
              <a:rPr sz="2800" spc="-10" dirty="0">
                <a:solidFill>
                  <a:srgbClr val="1B2944"/>
                </a:solidFill>
                <a:latin typeface="Corbel"/>
                <a:cs typeface="Corbel"/>
              </a:rPr>
              <a:t>database</a:t>
            </a:r>
            <a:endParaRPr lang="en-US" sz="2800" spc="-10" dirty="0">
              <a:solidFill>
                <a:srgbClr val="1B2944"/>
              </a:solidFill>
              <a:latin typeface="Corbel"/>
              <a:cs typeface="Corbel"/>
            </a:endParaRPr>
          </a:p>
          <a:p>
            <a:pPr marL="240029" marR="5080" indent="-227965">
              <a:lnSpc>
                <a:spcPts val="3020"/>
              </a:lnSpc>
              <a:spcBef>
                <a:spcPts val="480"/>
              </a:spcBef>
              <a:buClr>
                <a:srgbClr val="FF681E"/>
              </a:buClr>
              <a:buFont typeface="Arial"/>
              <a:buChar char="•"/>
              <a:tabLst>
                <a:tab pos="241300" algn="l"/>
              </a:tabLst>
            </a:pPr>
            <a:r>
              <a:rPr lang="en-US" sz="2800" spc="-10" dirty="0">
                <a:solidFill>
                  <a:srgbClr val="1B2944"/>
                </a:solidFill>
                <a:latin typeface="Corbel"/>
                <a:cs typeface="Corbel"/>
              </a:rPr>
              <a:t>Circle size = P-value</a:t>
            </a:r>
            <a:br>
              <a:rPr lang="en-US" sz="2800" spc="-10" dirty="0">
                <a:solidFill>
                  <a:srgbClr val="1B2944"/>
                </a:solidFill>
                <a:latin typeface="Corbel"/>
                <a:cs typeface="Corbel"/>
              </a:rPr>
            </a:br>
            <a:r>
              <a:rPr lang="en-US" sz="2800" spc="-10" dirty="0">
                <a:solidFill>
                  <a:srgbClr val="1B2944"/>
                </a:solidFill>
                <a:latin typeface="Corbel"/>
                <a:cs typeface="Corbel"/>
              </a:rPr>
              <a:t>Circle color = average expression level of interacting molecules</a:t>
            </a:r>
          </a:p>
          <a:p>
            <a:pPr marL="240029" marR="5080" indent="-227965">
              <a:lnSpc>
                <a:spcPts val="3020"/>
              </a:lnSpc>
              <a:spcBef>
                <a:spcPts val="480"/>
              </a:spcBef>
              <a:buClr>
                <a:srgbClr val="FF681E"/>
              </a:buClr>
              <a:buFont typeface="Arial"/>
              <a:buChar char="•"/>
              <a:tabLst>
                <a:tab pos="241300" algn="l"/>
              </a:tabLst>
            </a:pPr>
            <a:r>
              <a:rPr lang="en-US" sz="2800" spc="-10" dirty="0">
                <a:solidFill>
                  <a:srgbClr val="1B2944"/>
                </a:solidFill>
                <a:latin typeface="Corbel"/>
                <a:cs typeface="Corbel"/>
              </a:rPr>
              <a:t>Many </a:t>
            </a:r>
            <a:r>
              <a:rPr lang="en-US" sz="2800" b="1" spc="-10" dirty="0">
                <a:solidFill>
                  <a:srgbClr val="1B2944"/>
                </a:solidFill>
                <a:latin typeface="Corbel"/>
                <a:cs typeface="Corbel"/>
              </a:rPr>
              <a:t>caveats</a:t>
            </a:r>
            <a:r>
              <a:rPr lang="en-US" sz="2800" spc="-10" dirty="0">
                <a:solidFill>
                  <a:srgbClr val="1B2944"/>
                </a:solidFill>
                <a:latin typeface="Corbel"/>
                <a:cs typeface="Corbel"/>
              </a:rPr>
              <a:t>, try different techniques (see LIANA+)</a:t>
            </a:r>
            <a:endParaRPr sz="2800" dirty="0">
              <a:latin typeface="Corbel"/>
              <a:cs typeface="Corbel"/>
            </a:endParaRPr>
          </a:p>
        </p:txBody>
      </p:sp>
      <p:sp>
        <p:nvSpPr>
          <p:cNvPr id="10" name="Rectangle 9">
            <a:extLst>
              <a:ext uri="{FF2B5EF4-FFF2-40B4-BE49-F238E27FC236}">
                <a16:creationId xmlns:a16="http://schemas.microsoft.com/office/drawing/2014/main" id="{9EFA6E35-1018-511D-87F5-C2DB52342364}"/>
              </a:ext>
            </a:extLst>
          </p:cNvPr>
          <p:cNvSpPr/>
          <p:nvPr/>
        </p:nvSpPr>
        <p:spPr>
          <a:xfrm>
            <a:off x="10668000" y="5562600"/>
            <a:ext cx="16764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8" name="Group 7">
            <a:extLst>
              <a:ext uri="{FF2B5EF4-FFF2-40B4-BE49-F238E27FC236}">
                <a16:creationId xmlns:a16="http://schemas.microsoft.com/office/drawing/2014/main" id="{6AE0BB27-569C-A256-7DAB-2EFCD989B367}"/>
              </a:ext>
            </a:extLst>
          </p:cNvPr>
          <p:cNvGrpSpPr/>
          <p:nvPr/>
        </p:nvGrpSpPr>
        <p:grpSpPr>
          <a:xfrm>
            <a:off x="7391400" y="71937"/>
            <a:ext cx="4191010" cy="6714125"/>
            <a:chOff x="8229600" y="9525"/>
            <a:chExt cx="2497144" cy="4000499"/>
          </a:xfrm>
        </p:grpSpPr>
        <p:pic>
          <p:nvPicPr>
            <p:cNvPr id="4098" name="Picture 2">
              <a:extLst>
                <a:ext uri="{FF2B5EF4-FFF2-40B4-BE49-F238E27FC236}">
                  <a16:creationId xmlns:a16="http://schemas.microsoft.com/office/drawing/2014/main" id="{055F11C6-24E6-067F-E0BC-FF19DDF532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806"/>
            <a:stretch/>
          </p:blipFill>
          <p:spPr bwMode="auto">
            <a:xfrm>
              <a:off x="8229606" y="9525"/>
              <a:ext cx="2497138" cy="1590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838A126-F174-F63C-A262-F1867FE16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523"/>
            <a:stretch/>
          </p:blipFill>
          <p:spPr bwMode="auto">
            <a:xfrm>
              <a:off x="8229600" y="1782762"/>
              <a:ext cx="2497137" cy="2227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9346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33F-2B89-17E2-43D7-69AB432B7210}"/>
              </a:ext>
            </a:extLst>
          </p:cNvPr>
          <p:cNvSpPr>
            <a:spLocks noGrp="1"/>
          </p:cNvSpPr>
          <p:nvPr>
            <p:ph type="title"/>
          </p:nvPr>
        </p:nvSpPr>
        <p:spPr>
          <a:xfrm>
            <a:off x="916939" y="609676"/>
            <a:ext cx="9433560" cy="1354217"/>
          </a:xfrm>
        </p:spPr>
        <p:txBody>
          <a:bodyPr/>
          <a:lstStyle/>
          <a:p>
            <a:r>
              <a:rPr lang="en-US" dirty="0"/>
              <a:t>Cell-cell communication</a:t>
            </a:r>
            <a:br>
              <a:rPr lang="en-US" dirty="0"/>
            </a:br>
            <a:endParaRPr lang="en-BE" dirty="0"/>
          </a:p>
        </p:txBody>
      </p:sp>
      <p:pic>
        <p:nvPicPr>
          <p:cNvPr id="3074" name="Picture 2">
            <a:extLst>
              <a:ext uri="{FF2B5EF4-FFF2-40B4-BE49-F238E27FC236}">
                <a16:creationId xmlns:a16="http://schemas.microsoft.com/office/drawing/2014/main" id="{1B9895C2-1289-FB1F-F93B-D48C3444E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28600"/>
            <a:ext cx="5010997" cy="6400800"/>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3">
            <a:extLst>
              <a:ext uri="{FF2B5EF4-FFF2-40B4-BE49-F238E27FC236}">
                <a16:creationId xmlns:a16="http://schemas.microsoft.com/office/drawing/2014/main" id="{E317E18C-6AC3-5C4C-641C-B78DF1A0F6B4}"/>
              </a:ext>
            </a:extLst>
          </p:cNvPr>
          <p:cNvSpPr txBox="1"/>
          <p:nvPr/>
        </p:nvSpPr>
        <p:spPr>
          <a:xfrm>
            <a:off x="762001" y="2322002"/>
            <a:ext cx="5867400" cy="2626360"/>
          </a:xfrm>
          <a:prstGeom prst="rect">
            <a:avLst/>
          </a:prstGeom>
        </p:spPr>
        <p:txBody>
          <a:bodyPr vert="horz" wrap="square" lIns="0" tIns="60960" rIns="0" bIns="0" rtlCol="0">
            <a:spAutoFit/>
          </a:bodyPr>
          <a:lstStyle/>
          <a:p>
            <a:pPr marL="240029" marR="5080" indent="-227965">
              <a:lnSpc>
                <a:spcPts val="3020"/>
              </a:lnSpc>
              <a:spcBef>
                <a:spcPts val="480"/>
              </a:spcBef>
              <a:buClr>
                <a:srgbClr val="FF681E"/>
              </a:buClr>
              <a:buFont typeface="Arial"/>
              <a:buChar char="•"/>
              <a:tabLst>
                <a:tab pos="241300" algn="l"/>
              </a:tabLst>
            </a:pPr>
            <a:r>
              <a:rPr lang="en-US" sz="2800" dirty="0">
                <a:solidFill>
                  <a:srgbClr val="1B2944"/>
                </a:solidFill>
                <a:latin typeface="Corbel"/>
                <a:cs typeface="Corbel"/>
              </a:rPr>
              <a:t>LIANA+</a:t>
            </a:r>
          </a:p>
          <a:p>
            <a:pPr marL="240029" marR="5080" indent="-227965">
              <a:lnSpc>
                <a:spcPts val="3020"/>
              </a:lnSpc>
              <a:spcBef>
                <a:spcPts val="480"/>
              </a:spcBef>
              <a:buClr>
                <a:srgbClr val="FF681E"/>
              </a:buClr>
              <a:buFont typeface="Arial"/>
              <a:buChar char="•"/>
              <a:tabLst>
                <a:tab pos="241300" algn="l"/>
              </a:tabLst>
            </a:pPr>
            <a:r>
              <a:rPr lang="en-US" sz="2800" dirty="0">
                <a:solidFill>
                  <a:srgbClr val="1B2944"/>
                </a:solidFill>
                <a:latin typeface="Corbel"/>
                <a:cs typeface="Corbel"/>
              </a:rPr>
              <a:t>Python</a:t>
            </a:r>
          </a:p>
          <a:p>
            <a:pPr marL="240029" marR="5080" indent="-227965">
              <a:lnSpc>
                <a:spcPts val="3020"/>
              </a:lnSpc>
              <a:spcBef>
                <a:spcPts val="480"/>
              </a:spcBef>
              <a:buClr>
                <a:srgbClr val="FF681E"/>
              </a:buClr>
              <a:buFont typeface="Arial"/>
              <a:buChar char="•"/>
              <a:tabLst>
                <a:tab pos="241300" algn="l"/>
              </a:tabLst>
            </a:pPr>
            <a:r>
              <a:rPr lang="en-US" sz="2800" dirty="0">
                <a:latin typeface="Corbel" panose="020B0503020204020204" pitchFamily="34" charset="0"/>
                <a:hlinkClick r:id="rId4"/>
              </a:rPr>
              <a:t>https://github.com/saezlab/liana-py</a:t>
            </a:r>
            <a:endParaRPr lang="en-US" sz="2800" dirty="0">
              <a:latin typeface="Corbel" panose="020B0503020204020204" pitchFamily="34" charset="0"/>
            </a:endParaRPr>
          </a:p>
          <a:p>
            <a:pPr marL="240029" marR="5080" indent="-227965">
              <a:lnSpc>
                <a:spcPts val="3020"/>
              </a:lnSpc>
              <a:spcBef>
                <a:spcPts val="480"/>
              </a:spcBef>
              <a:buClr>
                <a:srgbClr val="FF681E"/>
              </a:buClr>
              <a:buFont typeface="Arial"/>
              <a:buChar char="•"/>
              <a:tabLst>
                <a:tab pos="241300" algn="l"/>
              </a:tabLst>
            </a:pPr>
            <a:r>
              <a:rPr lang="en-US" sz="2800" dirty="0">
                <a:latin typeface="Corbel" panose="020B0503020204020204" pitchFamily="34" charset="0"/>
                <a:hlinkClick r:id="rId5"/>
              </a:rPr>
              <a:t>https://www.biorxiv.org/content/10.1101/2023.08.19.553863v1</a:t>
            </a:r>
            <a:endParaRPr lang="en-BE" sz="2800" dirty="0">
              <a:latin typeface="Corbel" panose="020B0503020204020204" pitchFamily="34" charset="0"/>
            </a:endParaRPr>
          </a:p>
          <a:p>
            <a:pPr marL="240029" marR="5080" indent="-227965">
              <a:lnSpc>
                <a:spcPts val="3020"/>
              </a:lnSpc>
              <a:spcBef>
                <a:spcPts val="480"/>
              </a:spcBef>
              <a:buClr>
                <a:srgbClr val="FF681E"/>
              </a:buClr>
              <a:buFont typeface="Arial"/>
              <a:buChar char="•"/>
              <a:tabLst>
                <a:tab pos="241300" algn="l"/>
              </a:tabLst>
            </a:pPr>
            <a:endParaRPr lang="en-US" sz="2800" dirty="0">
              <a:solidFill>
                <a:srgbClr val="1B2944"/>
              </a:solidFill>
              <a:latin typeface="Corbel"/>
              <a:cs typeface="Corbel"/>
            </a:endParaRPr>
          </a:p>
        </p:txBody>
      </p:sp>
    </p:spTree>
    <p:extLst>
      <p:ext uri="{BB962C8B-B14F-4D97-AF65-F5344CB8AC3E}">
        <p14:creationId xmlns:p14="http://schemas.microsoft.com/office/powerpoint/2010/main" val="1481580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lang="en-US" spc="-10" dirty="0"/>
              <a:t>Spatial a</a:t>
            </a:r>
            <a:r>
              <a:rPr spc="-10" dirty="0"/>
              <a:t>utocorrelation</a:t>
            </a:r>
          </a:p>
        </p:txBody>
      </p:sp>
      <p:sp>
        <p:nvSpPr>
          <p:cNvPr id="3" name="object 3"/>
          <p:cNvSpPr txBox="1"/>
          <p:nvPr/>
        </p:nvSpPr>
        <p:spPr>
          <a:xfrm>
            <a:off x="916939" y="1809749"/>
            <a:ext cx="10329545" cy="1568450"/>
          </a:xfrm>
          <a:prstGeom prst="rect">
            <a:avLst/>
          </a:prstGeom>
        </p:spPr>
        <p:txBody>
          <a:bodyPr vert="horz" wrap="square" lIns="0" tIns="59690" rIns="0" bIns="0" rtlCol="0">
            <a:spAutoFit/>
          </a:bodyPr>
          <a:lstStyle/>
          <a:p>
            <a:pPr marL="240029" marR="5080" indent="-227965">
              <a:lnSpc>
                <a:spcPts val="3030"/>
              </a:lnSpc>
              <a:spcBef>
                <a:spcPts val="470"/>
              </a:spcBef>
              <a:buClr>
                <a:srgbClr val="FF681E"/>
              </a:buClr>
              <a:buFont typeface="Arial"/>
              <a:buChar char="•"/>
              <a:tabLst>
                <a:tab pos="241300" algn="l"/>
              </a:tabLst>
            </a:pPr>
            <a:r>
              <a:rPr sz="2800" dirty="0">
                <a:solidFill>
                  <a:srgbClr val="1B2944"/>
                </a:solidFill>
                <a:latin typeface="Corbel"/>
                <a:cs typeface="Corbel"/>
              </a:rPr>
              <a:t>Global</a:t>
            </a:r>
            <a:r>
              <a:rPr sz="2800" spc="-85" dirty="0">
                <a:solidFill>
                  <a:srgbClr val="1B2944"/>
                </a:solidFill>
                <a:latin typeface="Corbel"/>
                <a:cs typeface="Corbel"/>
              </a:rPr>
              <a:t> </a:t>
            </a:r>
            <a:r>
              <a:rPr lang="en-US" sz="2800" spc="-85" dirty="0">
                <a:solidFill>
                  <a:srgbClr val="1B2944"/>
                </a:solidFill>
                <a:latin typeface="Corbel"/>
                <a:cs typeface="Corbel"/>
              </a:rPr>
              <a:t>spatial </a:t>
            </a:r>
            <a:r>
              <a:rPr sz="2800" spc="-10" dirty="0">
                <a:solidFill>
                  <a:srgbClr val="1B2944"/>
                </a:solidFill>
                <a:latin typeface="Corbel"/>
                <a:cs typeface="Corbel"/>
              </a:rPr>
              <a:t>autocorrelation</a:t>
            </a:r>
            <a:r>
              <a:rPr sz="2800" spc="-45" dirty="0">
                <a:solidFill>
                  <a:srgbClr val="1B2944"/>
                </a:solidFill>
                <a:latin typeface="Corbel"/>
                <a:cs typeface="Corbel"/>
              </a:rPr>
              <a:t> </a:t>
            </a:r>
            <a:r>
              <a:rPr sz="2800" dirty="0">
                <a:solidFill>
                  <a:srgbClr val="1B2944"/>
                </a:solidFill>
                <a:latin typeface="Corbel"/>
                <a:cs typeface="Corbel"/>
              </a:rPr>
              <a:t>statistics</a:t>
            </a:r>
            <a:r>
              <a:rPr sz="2800" spc="-10" dirty="0">
                <a:solidFill>
                  <a:srgbClr val="1B2944"/>
                </a:solidFill>
                <a:latin typeface="Corbel"/>
                <a:cs typeface="Corbel"/>
              </a:rPr>
              <a:t> (Moran’s</a:t>
            </a:r>
            <a:r>
              <a:rPr sz="2800" spc="-30" dirty="0">
                <a:solidFill>
                  <a:srgbClr val="1B2944"/>
                </a:solidFill>
                <a:latin typeface="Corbel"/>
                <a:cs typeface="Corbel"/>
              </a:rPr>
              <a:t> </a:t>
            </a:r>
            <a:r>
              <a:rPr sz="2800" dirty="0">
                <a:solidFill>
                  <a:srgbClr val="1B2944"/>
                </a:solidFill>
                <a:latin typeface="Corbel"/>
                <a:cs typeface="Corbel"/>
              </a:rPr>
              <a:t>I</a:t>
            </a:r>
            <a:r>
              <a:rPr sz="2800" spc="-40" dirty="0">
                <a:solidFill>
                  <a:srgbClr val="1B2944"/>
                </a:solidFill>
                <a:latin typeface="Corbel"/>
                <a:cs typeface="Corbel"/>
              </a:rPr>
              <a:t> </a:t>
            </a:r>
            <a:r>
              <a:rPr sz="2800" dirty="0">
                <a:solidFill>
                  <a:srgbClr val="1B2944"/>
                </a:solidFill>
                <a:latin typeface="Corbel"/>
                <a:cs typeface="Corbel"/>
              </a:rPr>
              <a:t>or</a:t>
            </a:r>
            <a:r>
              <a:rPr sz="2800" spc="-140" dirty="0">
                <a:solidFill>
                  <a:srgbClr val="1B2944"/>
                </a:solidFill>
                <a:latin typeface="Corbel"/>
                <a:cs typeface="Corbel"/>
              </a:rPr>
              <a:t> </a:t>
            </a:r>
            <a:r>
              <a:rPr sz="2800" spc="-30" dirty="0">
                <a:solidFill>
                  <a:srgbClr val="1B2944"/>
                </a:solidFill>
                <a:latin typeface="Corbel"/>
                <a:cs typeface="Corbel"/>
              </a:rPr>
              <a:t>Geary’s</a:t>
            </a:r>
            <a:r>
              <a:rPr sz="2800" spc="-110" dirty="0">
                <a:solidFill>
                  <a:srgbClr val="1B2944"/>
                </a:solidFill>
                <a:latin typeface="Corbel"/>
                <a:cs typeface="Corbel"/>
              </a:rPr>
              <a:t> </a:t>
            </a:r>
            <a:r>
              <a:rPr sz="2800" dirty="0">
                <a:solidFill>
                  <a:srgbClr val="1B2944"/>
                </a:solidFill>
                <a:latin typeface="Corbel"/>
                <a:cs typeface="Corbel"/>
              </a:rPr>
              <a:t>C)</a:t>
            </a:r>
            <a:r>
              <a:rPr sz="2800" spc="-55" dirty="0">
                <a:solidFill>
                  <a:srgbClr val="1B2944"/>
                </a:solidFill>
                <a:latin typeface="Corbel"/>
                <a:cs typeface="Corbel"/>
              </a:rPr>
              <a:t> </a:t>
            </a:r>
            <a:r>
              <a:rPr sz="2800" dirty="0">
                <a:solidFill>
                  <a:srgbClr val="1B2944"/>
                </a:solidFill>
                <a:latin typeface="Corbel"/>
                <a:cs typeface="Corbel"/>
              </a:rPr>
              <a:t>:</a:t>
            </a:r>
            <a:r>
              <a:rPr sz="2800" spc="-140" dirty="0">
                <a:solidFill>
                  <a:srgbClr val="1B2944"/>
                </a:solidFill>
                <a:latin typeface="Corbel"/>
                <a:cs typeface="Corbel"/>
              </a:rPr>
              <a:t> </a:t>
            </a:r>
            <a:r>
              <a:rPr lang="en-US" sz="2800" spc="-140" dirty="0">
                <a:solidFill>
                  <a:srgbClr val="1B2944"/>
                </a:solidFill>
                <a:latin typeface="Corbel"/>
                <a:cs typeface="Corbel"/>
              </a:rPr>
              <a:t>c</a:t>
            </a:r>
            <a:r>
              <a:rPr sz="2800" dirty="0">
                <a:solidFill>
                  <a:srgbClr val="1B2944"/>
                </a:solidFill>
                <a:latin typeface="Corbel"/>
                <a:cs typeface="Corbel"/>
              </a:rPr>
              <a:t>an</a:t>
            </a:r>
            <a:r>
              <a:rPr sz="2800" spc="-55" dirty="0">
                <a:solidFill>
                  <a:srgbClr val="1B2944"/>
                </a:solidFill>
                <a:latin typeface="Corbel"/>
                <a:cs typeface="Corbel"/>
              </a:rPr>
              <a:t> </a:t>
            </a:r>
            <a:r>
              <a:rPr sz="2800" dirty="0">
                <a:solidFill>
                  <a:srgbClr val="1B2944"/>
                </a:solidFill>
                <a:latin typeface="Corbel"/>
                <a:cs typeface="Corbel"/>
              </a:rPr>
              <a:t>be</a:t>
            </a:r>
            <a:r>
              <a:rPr sz="2800" spc="-55" dirty="0">
                <a:solidFill>
                  <a:srgbClr val="1B2944"/>
                </a:solidFill>
                <a:latin typeface="Corbel"/>
                <a:cs typeface="Corbel"/>
              </a:rPr>
              <a:t> </a:t>
            </a:r>
            <a:r>
              <a:rPr sz="2800" spc="-20" dirty="0">
                <a:solidFill>
                  <a:srgbClr val="1B2944"/>
                </a:solidFill>
                <a:latin typeface="Corbel"/>
                <a:cs typeface="Corbel"/>
              </a:rPr>
              <a:t>used</a:t>
            </a:r>
            <a:r>
              <a:rPr lang="en-US" sz="2800" spc="-20" dirty="0">
                <a:solidFill>
                  <a:srgbClr val="1B2944"/>
                </a:solidFill>
                <a:latin typeface="Corbel"/>
                <a:cs typeface="Corbel"/>
              </a:rPr>
              <a:t> </a:t>
            </a:r>
            <a:r>
              <a:rPr sz="2800" dirty="0">
                <a:solidFill>
                  <a:srgbClr val="1B2944"/>
                </a:solidFill>
                <a:latin typeface="Corbel"/>
                <a:cs typeface="Corbel"/>
              </a:rPr>
              <a:t>to</a:t>
            </a:r>
            <a:r>
              <a:rPr sz="2800" spc="-30" dirty="0">
                <a:solidFill>
                  <a:srgbClr val="1B2944"/>
                </a:solidFill>
                <a:latin typeface="Corbel"/>
                <a:cs typeface="Corbel"/>
              </a:rPr>
              <a:t> </a:t>
            </a:r>
            <a:r>
              <a:rPr sz="2800" dirty="0">
                <a:solidFill>
                  <a:srgbClr val="1B2944"/>
                </a:solidFill>
                <a:latin typeface="Corbel"/>
                <a:cs typeface="Corbel"/>
              </a:rPr>
              <a:t>identify</a:t>
            </a:r>
            <a:r>
              <a:rPr sz="2800" spc="-25" dirty="0">
                <a:solidFill>
                  <a:srgbClr val="1B2944"/>
                </a:solidFill>
                <a:latin typeface="Corbel"/>
                <a:cs typeface="Corbel"/>
              </a:rPr>
              <a:t> </a:t>
            </a:r>
            <a:r>
              <a:rPr sz="2800" dirty="0">
                <a:solidFill>
                  <a:srgbClr val="1B2944"/>
                </a:solidFill>
                <a:latin typeface="Corbel"/>
                <a:cs typeface="Corbel"/>
              </a:rPr>
              <a:t>whether</a:t>
            </a:r>
            <a:r>
              <a:rPr sz="2800" spc="-35" dirty="0">
                <a:solidFill>
                  <a:srgbClr val="1B2944"/>
                </a:solidFill>
                <a:latin typeface="Corbel"/>
                <a:cs typeface="Corbel"/>
              </a:rPr>
              <a:t> </a:t>
            </a:r>
            <a:r>
              <a:rPr sz="2800" dirty="0">
                <a:solidFill>
                  <a:srgbClr val="1B2944"/>
                </a:solidFill>
                <a:latin typeface="Corbel"/>
                <a:cs typeface="Corbel"/>
              </a:rPr>
              <a:t>genes</a:t>
            </a:r>
            <a:r>
              <a:rPr sz="2800" spc="-40" dirty="0">
                <a:solidFill>
                  <a:srgbClr val="1B2944"/>
                </a:solidFill>
                <a:latin typeface="Corbel"/>
                <a:cs typeface="Corbel"/>
              </a:rPr>
              <a:t> </a:t>
            </a:r>
            <a:r>
              <a:rPr sz="2800" dirty="0">
                <a:solidFill>
                  <a:srgbClr val="1B2944"/>
                </a:solidFill>
                <a:latin typeface="Corbel"/>
                <a:cs typeface="Corbel"/>
              </a:rPr>
              <a:t>have</a:t>
            </a:r>
            <a:r>
              <a:rPr sz="2800" spc="-20" dirty="0">
                <a:solidFill>
                  <a:srgbClr val="1B2944"/>
                </a:solidFill>
                <a:latin typeface="Corbel"/>
                <a:cs typeface="Corbel"/>
              </a:rPr>
              <a:t> </a:t>
            </a:r>
            <a:r>
              <a:rPr sz="2800" dirty="0">
                <a:solidFill>
                  <a:srgbClr val="1B2944"/>
                </a:solidFill>
                <a:latin typeface="Corbel"/>
                <a:cs typeface="Corbel"/>
              </a:rPr>
              <a:t>a</a:t>
            </a:r>
            <a:r>
              <a:rPr sz="2800" spc="-30" dirty="0">
                <a:solidFill>
                  <a:srgbClr val="1B2944"/>
                </a:solidFill>
                <a:latin typeface="Corbel"/>
                <a:cs typeface="Corbel"/>
              </a:rPr>
              <a:t> </a:t>
            </a:r>
            <a:r>
              <a:rPr sz="2800" spc="-10" dirty="0">
                <a:solidFill>
                  <a:srgbClr val="1B2944"/>
                </a:solidFill>
                <a:latin typeface="Corbel"/>
                <a:cs typeface="Corbel"/>
              </a:rPr>
              <a:t>non-</a:t>
            </a:r>
            <a:r>
              <a:rPr sz="2800" dirty="0">
                <a:solidFill>
                  <a:srgbClr val="1B2944"/>
                </a:solidFill>
                <a:latin typeface="Corbel"/>
                <a:cs typeface="Corbel"/>
              </a:rPr>
              <a:t>random</a:t>
            </a:r>
            <a:r>
              <a:rPr sz="2800" spc="-20" dirty="0">
                <a:solidFill>
                  <a:srgbClr val="1B2944"/>
                </a:solidFill>
                <a:latin typeface="Corbel"/>
                <a:cs typeface="Corbel"/>
              </a:rPr>
              <a:t> </a:t>
            </a:r>
            <a:r>
              <a:rPr lang="en-US" sz="2800" spc="-20" dirty="0">
                <a:solidFill>
                  <a:srgbClr val="1B2944"/>
                </a:solidFill>
                <a:latin typeface="Corbel"/>
                <a:cs typeface="Corbel"/>
              </a:rPr>
              <a:t>spatial </a:t>
            </a:r>
            <a:r>
              <a:rPr lang="en-US" sz="2800" spc="-10" dirty="0">
                <a:solidFill>
                  <a:srgbClr val="1B2944"/>
                </a:solidFill>
                <a:latin typeface="Corbel"/>
                <a:cs typeface="Corbel"/>
              </a:rPr>
              <a:t>expression pattern</a:t>
            </a:r>
            <a:r>
              <a:rPr sz="2800" spc="-10" dirty="0">
                <a:solidFill>
                  <a:srgbClr val="1B2944"/>
                </a:solidFill>
                <a:latin typeface="Corbel"/>
                <a:cs typeface="Corbel"/>
              </a:rPr>
              <a:t> </a:t>
            </a:r>
            <a:r>
              <a:rPr sz="2800" dirty="0">
                <a:solidFill>
                  <a:srgbClr val="1B2944"/>
                </a:solidFill>
                <a:latin typeface="Corbel"/>
                <a:cs typeface="Corbel"/>
              </a:rPr>
              <a:t>in</a:t>
            </a:r>
            <a:r>
              <a:rPr sz="2800" spc="-25" dirty="0">
                <a:solidFill>
                  <a:srgbClr val="1B2944"/>
                </a:solidFill>
                <a:latin typeface="Corbel"/>
                <a:cs typeface="Corbel"/>
              </a:rPr>
              <a:t> the </a:t>
            </a:r>
            <a:r>
              <a:rPr sz="2800" spc="-10" dirty="0">
                <a:solidFill>
                  <a:srgbClr val="1B2944"/>
                </a:solidFill>
                <a:latin typeface="Corbel"/>
                <a:cs typeface="Corbel"/>
              </a:rPr>
              <a:t>tissue.</a:t>
            </a:r>
            <a:endParaRPr sz="2800" dirty="0">
              <a:latin typeface="Corbel"/>
              <a:cs typeface="Corbel"/>
            </a:endParaRPr>
          </a:p>
          <a:p>
            <a:pPr algn="ctr">
              <a:lnSpc>
                <a:spcPct val="100000"/>
              </a:lnSpc>
              <a:spcBef>
                <a:spcPts val="525"/>
              </a:spcBef>
            </a:pPr>
            <a:r>
              <a:rPr sz="1800" dirty="0">
                <a:solidFill>
                  <a:srgbClr val="1B2944"/>
                </a:solidFill>
                <a:latin typeface="Corbel"/>
                <a:cs typeface="Corbel"/>
              </a:rPr>
              <a:t>High</a:t>
            </a:r>
            <a:r>
              <a:rPr sz="1800" spc="-35" dirty="0">
                <a:solidFill>
                  <a:srgbClr val="1B2944"/>
                </a:solidFill>
                <a:latin typeface="Corbel"/>
                <a:cs typeface="Corbel"/>
              </a:rPr>
              <a:t> </a:t>
            </a:r>
            <a:r>
              <a:rPr sz="1800" dirty="0">
                <a:solidFill>
                  <a:srgbClr val="1B2944"/>
                </a:solidFill>
                <a:latin typeface="Corbel"/>
                <a:cs typeface="Corbel"/>
              </a:rPr>
              <a:t>positive</a:t>
            </a:r>
            <a:r>
              <a:rPr sz="1800" spc="-35" dirty="0">
                <a:solidFill>
                  <a:srgbClr val="1B2944"/>
                </a:solidFill>
                <a:latin typeface="Corbel"/>
                <a:cs typeface="Corbel"/>
              </a:rPr>
              <a:t> </a:t>
            </a:r>
            <a:r>
              <a:rPr sz="1800" spc="-10" dirty="0">
                <a:solidFill>
                  <a:srgbClr val="1B2944"/>
                </a:solidFill>
                <a:latin typeface="Corbel"/>
                <a:cs typeface="Corbel"/>
              </a:rPr>
              <a:t>autocorrelation</a:t>
            </a:r>
            <a:endParaRPr sz="1800" dirty="0">
              <a:latin typeface="Corbel"/>
              <a:cs typeface="Corbel"/>
            </a:endParaRPr>
          </a:p>
        </p:txBody>
      </p:sp>
      <p:pic>
        <p:nvPicPr>
          <p:cNvPr id="4" name="object 4"/>
          <p:cNvPicPr/>
          <p:nvPr/>
        </p:nvPicPr>
        <p:blipFill>
          <a:blip r:embed="rId3" cstate="print"/>
          <a:stretch>
            <a:fillRect/>
          </a:stretch>
        </p:blipFill>
        <p:spPr>
          <a:xfrm>
            <a:off x="1386787" y="3563041"/>
            <a:ext cx="9967012" cy="2373788"/>
          </a:xfrm>
          <a:prstGeom prst="rect">
            <a:avLst/>
          </a:prstGeom>
        </p:spPr>
      </p:pic>
      <p:sp>
        <p:nvSpPr>
          <p:cNvPr id="5" name="object 5"/>
          <p:cNvSpPr txBox="1"/>
          <p:nvPr/>
        </p:nvSpPr>
        <p:spPr>
          <a:xfrm>
            <a:off x="5599586" y="6257849"/>
            <a:ext cx="964249" cy="289823"/>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1B2944"/>
                </a:solidFill>
                <a:latin typeface="Corbel"/>
                <a:cs typeface="Corbel"/>
              </a:rPr>
              <a:t>Visium</a:t>
            </a:r>
            <a:endParaRPr dirty="0">
              <a:latin typeface="Corbel"/>
              <a:cs typeface="Corbe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lang="en-US" spc="-10" dirty="0"/>
              <a:t>Spatial a</a:t>
            </a:r>
            <a:r>
              <a:rPr spc="-10" dirty="0"/>
              <a:t>utocorrelation</a:t>
            </a:r>
            <a:r>
              <a:rPr lang="en-US" spc="-10" dirty="0"/>
              <a:t>: Moran’s I</a:t>
            </a:r>
            <a:endParaRPr spc="-10" dirty="0"/>
          </a:p>
        </p:txBody>
      </p:sp>
      <p:sp>
        <p:nvSpPr>
          <p:cNvPr id="3" name="object 3"/>
          <p:cNvSpPr txBox="1"/>
          <p:nvPr/>
        </p:nvSpPr>
        <p:spPr>
          <a:xfrm>
            <a:off x="916939" y="1809749"/>
            <a:ext cx="9904095" cy="1220470"/>
          </a:xfrm>
          <a:prstGeom prst="rect">
            <a:avLst/>
          </a:prstGeom>
        </p:spPr>
        <p:txBody>
          <a:bodyPr vert="horz" wrap="square" lIns="0" tIns="59690" rIns="0" bIns="0" rtlCol="0">
            <a:spAutoFit/>
          </a:bodyPr>
          <a:lstStyle/>
          <a:p>
            <a:pPr marL="240029" marR="5080" indent="-227965">
              <a:lnSpc>
                <a:spcPts val="3030"/>
              </a:lnSpc>
              <a:spcBef>
                <a:spcPts val="470"/>
              </a:spcBef>
              <a:buClr>
                <a:srgbClr val="FF681E"/>
              </a:buClr>
              <a:buFont typeface="Arial"/>
              <a:buChar char="•"/>
              <a:tabLst>
                <a:tab pos="241300" algn="l"/>
              </a:tabLst>
            </a:pPr>
            <a:r>
              <a:rPr sz="2800" spc="-10" dirty="0">
                <a:solidFill>
                  <a:srgbClr val="1B2944"/>
                </a:solidFill>
                <a:latin typeface="Corbel"/>
                <a:cs typeface="Corbel"/>
              </a:rPr>
              <a:t>Moran’s</a:t>
            </a:r>
            <a:r>
              <a:rPr sz="2800" spc="-50" dirty="0">
                <a:solidFill>
                  <a:srgbClr val="1B2944"/>
                </a:solidFill>
                <a:latin typeface="Corbel"/>
                <a:cs typeface="Corbel"/>
              </a:rPr>
              <a:t> </a:t>
            </a:r>
            <a:r>
              <a:rPr sz="2800" dirty="0">
                <a:solidFill>
                  <a:srgbClr val="1B2944"/>
                </a:solidFill>
                <a:latin typeface="Corbel"/>
                <a:cs typeface="Corbel"/>
              </a:rPr>
              <a:t>I</a:t>
            </a:r>
            <a:r>
              <a:rPr sz="2800" spc="-50" dirty="0">
                <a:solidFill>
                  <a:srgbClr val="1B2944"/>
                </a:solidFill>
                <a:latin typeface="Corbel"/>
                <a:cs typeface="Corbel"/>
              </a:rPr>
              <a:t> </a:t>
            </a:r>
            <a:r>
              <a:rPr sz="2800" dirty="0">
                <a:solidFill>
                  <a:srgbClr val="1B2944"/>
                </a:solidFill>
                <a:latin typeface="Corbel"/>
                <a:cs typeface="Corbel"/>
              </a:rPr>
              <a:t>lies</a:t>
            </a:r>
            <a:r>
              <a:rPr sz="2800" spc="-35" dirty="0">
                <a:solidFill>
                  <a:srgbClr val="1B2944"/>
                </a:solidFill>
                <a:latin typeface="Corbel"/>
                <a:cs typeface="Corbel"/>
              </a:rPr>
              <a:t> </a:t>
            </a:r>
            <a:r>
              <a:rPr sz="2800" dirty="0">
                <a:solidFill>
                  <a:srgbClr val="1B2944"/>
                </a:solidFill>
                <a:latin typeface="Corbel"/>
                <a:cs typeface="Corbel"/>
              </a:rPr>
              <a:t>between</a:t>
            </a:r>
            <a:r>
              <a:rPr sz="2800" spc="-35" dirty="0">
                <a:solidFill>
                  <a:srgbClr val="1B2944"/>
                </a:solidFill>
                <a:latin typeface="Corbel"/>
                <a:cs typeface="Corbel"/>
              </a:rPr>
              <a:t> </a:t>
            </a:r>
            <a:r>
              <a:rPr sz="2800" spc="-10" dirty="0">
                <a:solidFill>
                  <a:srgbClr val="1B2944"/>
                </a:solidFill>
                <a:latin typeface="Corbel"/>
                <a:cs typeface="Corbel"/>
              </a:rPr>
              <a:t>-</a:t>
            </a:r>
            <a:r>
              <a:rPr sz="2800" dirty="0">
                <a:solidFill>
                  <a:srgbClr val="1B2944"/>
                </a:solidFill>
                <a:latin typeface="Corbel"/>
                <a:cs typeface="Corbel"/>
              </a:rPr>
              <a:t>1</a:t>
            </a:r>
            <a:r>
              <a:rPr sz="2800" spc="-35" dirty="0">
                <a:solidFill>
                  <a:srgbClr val="1B2944"/>
                </a:solidFill>
                <a:latin typeface="Corbel"/>
                <a:cs typeface="Corbel"/>
              </a:rPr>
              <a:t> </a:t>
            </a:r>
            <a:r>
              <a:rPr lang="en-US" sz="2800" spc="-35" dirty="0">
                <a:solidFill>
                  <a:srgbClr val="1B2944"/>
                </a:solidFill>
                <a:latin typeface="Corbel"/>
                <a:cs typeface="Corbel"/>
              </a:rPr>
              <a:t>and</a:t>
            </a:r>
            <a:r>
              <a:rPr sz="2800" spc="-50" dirty="0">
                <a:solidFill>
                  <a:srgbClr val="1B2944"/>
                </a:solidFill>
                <a:latin typeface="Corbel"/>
                <a:cs typeface="Corbel"/>
              </a:rPr>
              <a:t> </a:t>
            </a:r>
            <a:r>
              <a:rPr sz="2800" spc="-10" dirty="0">
                <a:solidFill>
                  <a:srgbClr val="1B2944"/>
                </a:solidFill>
                <a:latin typeface="Corbel"/>
                <a:cs typeface="Corbel"/>
              </a:rPr>
              <a:t>+1.</a:t>
            </a:r>
            <a:r>
              <a:rPr sz="2800" spc="-190" dirty="0">
                <a:solidFill>
                  <a:srgbClr val="1B2944"/>
                </a:solidFill>
                <a:latin typeface="Corbel"/>
                <a:cs typeface="Corbel"/>
              </a:rPr>
              <a:t> </a:t>
            </a:r>
            <a:r>
              <a:rPr sz="2800" dirty="0">
                <a:solidFill>
                  <a:srgbClr val="1B2944"/>
                </a:solidFill>
                <a:latin typeface="Corbel"/>
                <a:cs typeface="Corbel"/>
              </a:rPr>
              <a:t>Values</a:t>
            </a:r>
            <a:r>
              <a:rPr sz="2800" spc="-25" dirty="0">
                <a:solidFill>
                  <a:srgbClr val="1B2944"/>
                </a:solidFill>
                <a:latin typeface="Corbel"/>
                <a:cs typeface="Corbel"/>
              </a:rPr>
              <a:t> </a:t>
            </a:r>
            <a:r>
              <a:rPr sz="2800" dirty="0">
                <a:solidFill>
                  <a:srgbClr val="1B2944"/>
                </a:solidFill>
                <a:latin typeface="Corbel"/>
                <a:cs typeface="Corbel"/>
              </a:rPr>
              <a:t>close</a:t>
            </a:r>
            <a:r>
              <a:rPr sz="2800" spc="-45" dirty="0">
                <a:solidFill>
                  <a:srgbClr val="1B2944"/>
                </a:solidFill>
                <a:latin typeface="Corbel"/>
                <a:cs typeface="Corbel"/>
              </a:rPr>
              <a:t> </a:t>
            </a:r>
            <a:r>
              <a:rPr sz="2800" dirty="0">
                <a:solidFill>
                  <a:srgbClr val="1B2944"/>
                </a:solidFill>
                <a:latin typeface="Corbel"/>
                <a:cs typeface="Corbel"/>
              </a:rPr>
              <a:t>to</a:t>
            </a:r>
            <a:r>
              <a:rPr sz="2800" spc="-35" dirty="0">
                <a:solidFill>
                  <a:srgbClr val="1B2944"/>
                </a:solidFill>
                <a:latin typeface="Corbel"/>
                <a:cs typeface="Corbel"/>
              </a:rPr>
              <a:t> </a:t>
            </a:r>
            <a:r>
              <a:rPr sz="2800" spc="-10" dirty="0">
                <a:solidFill>
                  <a:srgbClr val="1B2944"/>
                </a:solidFill>
                <a:latin typeface="Corbel"/>
                <a:cs typeface="Corbel"/>
              </a:rPr>
              <a:t>-</a:t>
            </a:r>
            <a:r>
              <a:rPr sz="2800" dirty="0">
                <a:solidFill>
                  <a:srgbClr val="1B2944"/>
                </a:solidFill>
                <a:latin typeface="Corbel"/>
                <a:cs typeface="Corbel"/>
              </a:rPr>
              <a:t>1</a:t>
            </a:r>
            <a:r>
              <a:rPr sz="2800" spc="-45" dirty="0">
                <a:solidFill>
                  <a:srgbClr val="1B2944"/>
                </a:solidFill>
                <a:latin typeface="Corbel"/>
                <a:cs typeface="Corbel"/>
              </a:rPr>
              <a:t> </a:t>
            </a:r>
            <a:r>
              <a:rPr sz="2800" dirty="0">
                <a:solidFill>
                  <a:srgbClr val="1B2944"/>
                </a:solidFill>
                <a:latin typeface="Corbel"/>
                <a:cs typeface="Corbel"/>
              </a:rPr>
              <a:t>indicate</a:t>
            </a:r>
            <a:r>
              <a:rPr sz="2800" spc="-25" dirty="0">
                <a:solidFill>
                  <a:srgbClr val="1B2944"/>
                </a:solidFill>
                <a:latin typeface="Corbel"/>
                <a:cs typeface="Corbel"/>
              </a:rPr>
              <a:t> </a:t>
            </a:r>
            <a:r>
              <a:rPr sz="2800" spc="-10" dirty="0">
                <a:solidFill>
                  <a:srgbClr val="1B2944"/>
                </a:solidFill>
                <a:latin typeface="Corbel"/>
                <a:cs typeface="Corbel"/>
              </a:rPr>
              <a:t>negative </a:t>
            </a:r>
            <a:r>
              <a:rPr sz="2800" dirty="0">
                <a:solidFill>
                  <a:srgbClr val="1B2944"/>
                </a:solidFill>
                <a:latin typeface="Corbel"/>
                <a:cs typeface="Corbel"/>
              </a:rPr>
              <a:t>spatial</a:t>
            </a:r>
            <a:r>
              <a:rPr sz="2800" spc="-40" dirty="0">
                <a:solidFill>
                  <a:srgbClr val="1B2944"/>
                </a:solidFill>
                <a:latin typeface="Corbel"/>
                <a:cs typeface="Corbel"/>
              </a:rPr>
              <a:t> </a:t>
            </a:r>
            <a:r>
              <a:rPr sz="2800" dirty="0">
                <a:solidFill>
                  <a:srgbClr val="1B2944"/>
                </a:solidFill>
                <a:latin typeface="Corbel"/>
                <a:cs typeface="Corbel"/>
              </a:rPr>
              <a:t>autocorrelation,</a:t>
            </a:r>
            <a:r>
              <a:rPr sz="2800" spc="-35" dirty="0">
                <a:solidFill>
                  <a:srgbClr val="1B2944"/>
                </a:solidFill>
                <a:latin typeface="Corbel"/>
                <a:cs typeface="Corbel"/>
              </a:rPr>
              <a:t> </a:t>
            </a:r>
            <a:r>
              <a:rPr sz="2800" dirty="0">
                <a:solidFill>
                  <a:srgbClr val="1B2944"/>
                </a:solidFill>
                <a:latin typeface="Corbel"/>
                <a:cs typeface="Corbel"/>
              </a:rPr>
              <a:t>while</a:t>
            </a:r>
            <a:r>
              <a:rPr sz="2800" spc="-50" dirty="0">
                <a:solidFill>
                  <a:srgbClr val="1B2944"/>
                </a:solidFill>
                <a:latin typeface="Corbel"/>
                <a:cs typeface="Corbel"/>
              </a:rPr>
              <a:t> </a:t>
            </a:r>
            <a:r>
              <a:rPr sz="2800" dirty="0">
                <a:solidFill>
                  <a:srgbClr val="1B2944"/>
                </a:solidFill>
                <a:latin typeface="Corbel"/>
                <a:cs typeface="Corbel"/>
              </a:rPr>
              <a:t>values</a:t>
            </a:r>
            <a:r>
              <a:rPr sz="2800" spc="-55" dirty="0">
                <a:solidFill>
                  <a:srgbClr val="1B2944"/>
                </a:solidFill>
                <a:latin typeface="Corbel"/>
                <a:cs typeface="Corbel"/>
              </a:rPr>
              <a:t> </a:t>
            </a:r>
            <a:r>
              <a:rPr sz="2800" dirty="0">
                <a:solidFill>
                  <a:srgbClr val="1B2944"/>
                </a:solidFill>
                <a:latin typeface="Corbel"/>
                <a:cs typeface="Corbel"/>
              </a:rPr>
              <a:t>close</a:t>
            </a:r>
            <a:r>
              <a:rPr sz="2800" spc="-50" dirty="0">
                <a:solidFill>
                  <a:srgbClr val="1B2944"/>
                </a:solidFill>
                <a:latin typeface="Corbel"/>
                <a:cs typeface="Corbel"/>
              </a:rPr>
              <a:t> </a:t>
            </a:r>
            <a:r>
              <a:rPr sz="2800" dirty="0">
                <a:solidFill>
                  <a:srgbClr val="1B2944"/>
                </a:solidFill>
                <a:latin typeface="Corbel"/>
                <a:cs typeface="Corbel"/>
              </a:rPr>
              <a:t>to</a:t>
            </a:r>
            <a:r>
              <a:rPr sz="2800" spc="-50" dirty="0">
                <a:solidFill>
                  <a:srgbClr val="1B2944"/>
                </a:solidFill>
                <a:latin typeface="Corbel"/>
                <a:cs typeface="Corbel"/>
              </a:rPr>
              <a:t> </a:t>
            </a:r>
            <a:r>
              <a:rPr sz="2800" dirty="0">
                <a:solidFill>
                  <a:srgbClr val="1B2944"/>
                </a:solidFill>
                <a:latin typeface="Corbel"/>
                <a:cs typeface="Corbel"/>
              </a:rPr>
              <a:t>+1</a:t>
            </a:r>
            <a:r>
              <a:rPr sz="2800" spc="-50" dirty="0">
                <a:solidFill>
                  <a:srgbClr val="1B2944"/>
                </a:solidFill>
                <a:latin typeface="Corbel"/>
                <a:cs typeface="Corbel"/>
              </a:rPr>
              <a:t> </a:t>
            </a:r>
            <a:r>
              <a:rPr sz="2800" dirty="0">
                <a:solidFill>
                  <a:srgbClr val="1B2944"/>
                </a:solidFill>
                <a:latin typeface="Corbel"/>
                <a:cs typeface="Corbel"/>
              </a:rPr>
              <a:t>indicate</a:t>
            </a:r>
            <a:r>
              <a:rPr sz="2800" spc="-45" dirty="0">
                <a:solidFill>
                  <a:srgbClr val="1B2944"/>
                </a:solidFill>
                <a:latin typeface="Corbel"/>
                <a:cs typeface="Corbel"/>
              </a:rPr>
              <a:t> </a:t>
            </a:r>
            <a:r>
              <a:rPr sz="2800" spc="-10" dirty="0">
                <a:solidFill>
                  <a:srgbClr val="1B2944"/>
                </a:solidFill>
                <a:latin typeface="Corbel"/>
                <a:cs typeface="Corbel"/>
              </a:rPr>
              <a:t>positive </a:t>
            </a:r>
            <a:r>
              <a:rPr sz="2800" dirty="0">
                <a:solidFill>
                  <a:srgbClr val="1B2944"/>
                </a:solidFill>
                <a:latin typeface="Corbel"/>
                <a:cs typeface="Corbel"/>
              </a:rPr>
              <a:t>spatial</a:t>
            </a:r>
            <a:r>
              <a:rPr sz="2800" spc="-60" dirty="0">
                <a:solidFill>
                  <a:srgbClr val="1B2944"/>
                </a:solidFill>
                <a:latin typeface="Corbel"/>
                <a:cs typeface="Corbel"/>
              </a:rPr>
              <a:t> </a:t>
            </a:r>
            <a:r>
              <a:rPr sz="2800" spc="-10" dirty="0">
                <a:solidFill>
                  <a:srgbClr val="1B2944"/>
                </a:solidFill>
                <a:latin typeface="Corbel"/>
                <a:cs typeface="Corbel"/>
              </a:rPr>
              <a:t>autocorrelation.</a:t>
            </a:r>
            <a:endParaRPr sz="2800" dirty="0">
              <a:latin typeface="Corbel"/>
              <a:cs typeface="Corbel"/>
            </a:endParaRPr>
          </a:p>
        </p:txBody>
      </p:sp>
      <p:pic>
        <p:nvPicPr>
          <p:cNvPr id="4" name="object 4"/>
          <p:cNvPicPr/>
          <p:nvPr/>
        </p:nvPicPr>
        <p:blipFill>
          <a:blip r:embed="rId3" cstate="print"/>
          <a:stretch>
            <a:fillRect/>
          </a:stretch>
        </p:blipFill>
        <p:spPr>
          <a:xfrm>
            <a:off x="2935223" y="3742944"/>
            <a:ext cx="6286626" cy="2095217"/>
          </a:xfrm>
          <a:prstGeom prst="rect">
            <a:avLst/>
          </a:prstGeom>
        </p:spPr>
      </p:pic>
      <p:sp>
        <p:nvSpPr>
          <p:cNvPr id="5" name="object 5"/>
          <p:cNvSpPr txBox="1"/>
          <p:nvPr/>
        </p:nvSpPr>
        <p:spPr>
          <a:xfrm>
            <a:off x="3509264" y="3432429"/>
            <a:ext cx="9671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B2944"/>
                </a:solidFill>
                <a:latin typeface="Corbel"/>
                <a:cs typeface="Corbel"/>
              </a:rPr>
              <a:t>Dispersed</a:t>
            </a:r>
            <a:endParaRPr sz="1800">
              <a:latin typeface="Corbel"/>
              <a:cs typeface="Corbel"/>
            </a:endParaRPr>
          </a:p>
        </p:txBody>
      </p:sp>
      <p:sp>
        <p:nvSpPr>
          <p:cNvPr id="6" name="object 6"/>
          <p:cNvSpPr txBox="1"/>
          <p:nvPr/>
        </p:nvSpPr>
        <p:spPr>
          <a:xfrm>
            <a:off x="5659628" y="3432429"/>
            <a:ext cx="826769"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B2944"/>
                </a:solidFill>
                <a:latin typeface="Corbel"/>
                <a:cs typeface="Corbel"/>
              </a:rPr>
              <a:t>Random</a:t>
            </a:r>
            <a:endParaRPr sz="1800">
              <a:latin typeface="Corbel"/>
              <a:cs typeface="Corbel"/>
            </a:endParaRPr>
          </a:p>
        </p:txBody>
      </p:sp>
      <p:sp>
        <p:nvSpPr>
          <p:cNvPr id="7" name="object 7"/>
          <p:cNvSpPr txBox="1"/>
          <p:nvPr/>
        </p:nvSpPr>
        <p:spPr>
          <a:xfrm>
            <a:off x="7732903" y="3432429"/>
            <a:ext cx="9334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B2944"/>
                </a:solidFill>
                <a:latin typeface="Corbel"/>
                <a:cs typeface="Corbel"/>
              </a:rPr>
              <a:t>Clustered</a:t>
            </a:r>
            <a:endParaRPr sz="1800">
              <a:latin typeface="Corbel"/>
              <a:cs typeface="Corbel"/>
            </a:endParaRPr>
          </a:p>
        </p:txBody>
      </p:sp>
      <p:sp>
        <p:nvSpPr>
          <p:cNvPr id="8" name="object 8"/>
          <p:cNvSpPr txBox="1"/>
          <p:nvPr/>
        </p:nvSpPr>
        <p:spPr>
          <a:xfrm>
            <a:off x="3787902" y="5829096"/>
            <a:ext cx="378460"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B2944"/>
                </a:solidFill>
                <a:latin typeface="Corbel"/>
                <a:cs typeface="Corbel"/>
              </a:rPr>
              <a:t>I=-</a:t>
            </a:r>
            <a:r>
              <a:rPr sz="1800" spc="-50" dirty="0">
                <a:solidFill>
                  <a:srgbClr val="1B2944"/>
                </a:solidFill>
                <a:latin typeface="Corbel"/>
                <a:cs typeface="Corbel"/>
              </a:rPr>
              <a:t>1</a:t>
            </a:r>
            <a:endParaRPr sz="1800">
              <a:latin typeface="Corbel"/>
              <a:cs typeface="Corbel"/>
            </a:endParaRPr>
          </a:p>
        </p:txBody>
      </p:sp>
      <p:sp>
        <p:nvSpPr>
          <p:cNvPr id="9" name="object 9"/>
          <p:cNvSpPr txBox="1"/>
          <p:nvPr/>
        </p:nvSpPr>
        <p:spPr>
          <a:xfrm>
            <a:off x="5933694" y="5815990"/>
            <a:ext cx="31686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B2944"/>
                </a:solidFill>
                <a:latin typeface="Corbel"/>
                <a:cs typeface="Corbel"/>
              </a:rPr>
              <a:t>I=</a:t>
            </a:r>
            <a:r>
              <a:rPr lang="en-US" sz="1800" spc="-25" dirty="0">
                <a:solidFill>
                  <a:srgbClr val="1B2944"/>
                </a:solidFill>
                <a:latin typeface="Corbel"/>
                <a:cs typeface="Corbel"/>
              </a:rPr>
              <a:t>0</a:t>
            </a:r>
            <a:endParaRPr sz="1800" dirty="0">
              <a:latin typeface="Corbel"/>
              <a:cs typeface="Corbel"/>
            </a:endParaRPr>
          </a:p>
        </p:txBody>
      </p:sp>
      <p:sp>
        <p:nvSpPr>
          <p:cNvPr id="10" name="object 10"/>
          <p:cNvSpPr txBox="1"/>
          <p:nvPr/>
        </p:nvSpPr>
        <p:spPr>
          <a:xfrm>
            <a:off x="8045322" y="5806846"/>
            <a:ext cx="30162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B2944"/>
                </a:solidFill>
                <a:latin typeface="Corbel"/>
                <a:cs typeface="Corbel"/>
              </a:rPr>
              <a:t>I=1</a:t>
            </a:r>
            <a:endParaRPr sz="1800">
              <a:latin typeface="Corbel"/>
              <a:cs typeface="Corbe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35C7F39-1C64-C97B-0E74-34CD9835D89B}"/>
              </a:ext>
            </a:extLst>
          </p:cNvPr>
          <p:cNvGrpSpPr/>
          <p:nvPr/>
        </p:nvGrpSpPr>
        <p:grpSpPr>
          <a:xfrm>
            <a:off x="6248400" y="2286000"/>
            <a:ext cx="5867400" cy="4456253"/>
            <a:chOff x="6248400" y="2401746"/>
            <a:chExt cx="5867400" cy="4456253"/>
          </a:xfrm>
        </p:grpSpPr>
        <p:sp>
          <p:nvSpPr>
            <p:cNvPr id="10" name="Rectangle 9">
              <a:extLst>
                <a:ext uri="{FF2B5EF4-FFF2-40B4-BE49-F238E27FC236}">
                  <a16:creationId xmlns:a16="http://schemas.microsoft.com/office/drawing/2014/main" id="{83D07E16-1B38-E213-41B8-B1F34FB6D120}"/>
                </a:ext>
              </a:extLst>
            </p:cNvPr>
            <p:cNvSpPr/>
            <p:nvPr/>
          </p:nvSpPr>
          <p:spPr>
            <a:xfrm>
              <a:off x="6248400" y="2401746"/>
              <a:ext cx="5867400" cy="44562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124" name="Picture 4">
              <a:extLst>
                <a:ext uri="{FF2B5EF4-FFF2-40B4-BE49-F238E27FC236}">
                  <a16:creationId xmlns:a16="http://schemas.microsoft.com/office/drawing/2014/main" id="{06AB78F7-54BE-A3D6-1548-21600CF674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2786" y="2517762"/>
              <a:ext cx="5624472" cy="422422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lang="en-US" spc="-10" dirty="0"/>
              <a:t>Moran’s I example: </a:t>
            </a:r>
            <a:r>
              <a:rPr lang="en-US" spc="-10" dirty="0" err="1"/>
              <a:t>Vizgen</a:t>
            </a:r>
            <a:r>
              <a:rPr lang="en-US" spc="-10" dirty="0"/>
              <a:t> liver sample</a:t>
            </a:r>
            <a:endParaRPr spc="-10" dirty="0"/>
          </a:p>
        </p:txBody>
      </p:sp>
      <p:grpSp>
        <p:nvGrpSpPr>
          <p:cNvPr id="15" name="Group 14">
            <a:extLst>
              <a:ext uri="{FF2B5EF4-FFF2-40B4-BE49-F238E27FC236}">
                <a16:creationId xmlns:a16="http://schemas.microsoft.com/office/drawing/2014/main" id="{23A1DC07-FF53-DFDF-1A60-72AB8EFFFFB2}"/>
              </a:ext>
            </a:extLst>
          </p:cNvPr>
          <p:cNvGrpSpPr/>
          <p:nvPr/>
        </p:nvGrpSpPr>
        <p:grpSpPr>
          <a:xfrm>
            <a:off x="76200" y="2286000"/>
            <a:ext cx="5867401" cy="4456254"/>
            <a:chOff x="76200" y="2286000"/>
            <a:chExt cx="5867401" cy="4456254"/>
          </a:xfrm>
        </p:grpSpPr>
        <p:sp>
          <p:nvSpPr>
            <p:cNvPr id="11" name="Rectangle 10">
              <a:extLst>
                <a:ext uri="{FF2B5EF4-FFF2-40B4-BE49-F238E27FC236}">
                  <a16:creationId xmlns:a16="http://schemas.microsoft.com/office/drawing/2014/main" id="{A57FE7FF-B5C4-E732-0BFA-4617275BB787}"/>
                </a:ext>
              </a:extLst>
            </p:cNvPr>
            <p:cNvSpPr/>
            <p:nvPr/>
          </p:nvSpPr>
          <p:spPr>
            <a:xfrm>
              <a:off x="76200" y="2286000"/>
              <a:ext cx="5867401" cy="44562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122" name="Picture 2">
              <a:extLst>
                <a:ext uri="{FF2B5EF4-FFF2-40B4-BE49-F238E27FC236}">
                  <a16:creationId xmlns:a16="http://schemas.microsoft.com/office/drawing/2014/main" id="{2DDFF323-5B3F-4673-2AE0-5102605C6B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513" y="2434542"/>
              <a:ext cx="5610547" cy="4174571"/>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7DC652A8-8842-F793-5241-76C2D12B5CDA}"/>
              </a:ext>
            </a:extLst>
          </p:cNvPr>
          <p:cNvSpPr txBox="1"/>
          <p:nvPr/>
        </p:nvSpPr>
        <p:spPr>
          <a:xfrm>
            <a:off x="166728" y="1599295"/>
            <a:ext cx="5624472" cy="646331"/>
          </a:xfrm>
          <a:prstGeom prst="rect">
            <a:avLst/>
          </a:prstGeom>
          <a:noFill/>
        </p:spPr>
        <p:txBody>
          <a:bodyPr wrap="square" rtlCol="0">
            <a:spAutoFit/>
          </a:bodyPr>
          <a:lstStyle/>
          <a:p>
            <a:pPr algn="ctr"/>
            <a:r>
              <a:rPr lang="en-US" dirty="0"/>
              <a:t>Top genes with </a:t>
            </a:r>
            <a:r>
              <a:rPr lang="en-US" b="1" dirty="0"/>
              <a:t>highest</a:t>
            </a:r>
            <a:r>
              <a:rPr lang="en-US" dirty="0"/>
              <a:t> spatial autocorrelation (hepatocytes and blood vessel associated cell types)</a:t>
            </a:r>
            <a:endParaRPr lang="en-BE" dirty="0"/>
          </a:p>
        </p:txBody>
      </p:sp>
      <p:sp>
        <p:nvSpPr>
          <p:cNvPr id="17" name="TextBox 16">
            <a:extLst>
              <a:ext uri="{FF2B5EF4-FFF2-40B4-BE49-F238E27FC236}">
                <a16:creationId xmlns:a16="http://schemas.microsoft.com/office/drawing/2014/main" id="{069A7110-3E22-385A-9F05-2C381DCDC256}"/>
              </a:ext>
            </a:extLst>
          </p:cNvPr>
          <p:cNvSpPr txBox="1"/>
          <p:nvPr/>
        </p:nvSpPr>
        <p:spPr>
          <a:xfrm>
            <a:off x="7620000" y="1581661"/>
            <a:ext cx="2819400" cy="646331"/>
          </a:xfrm>
          <a:prstGeom prst="rect">
            <a:avLst/>
          </a:prstGeom>
          <a:noFill/>
        </p:spPr>
        <p:txBody>
          <a:bodyPr wrap="square" rtlCol="0">
            <a:spAutoFit/>
          </a:bodyPr>
          <a:lstStyle/>
          <a:p>
            <a:pPr algn="ctr"/>
            <a:r>
              <a:rPr lang="en-US" dirty="0"/>
              <a:t>Top genes with </a:t>
            </a:r>
            <a:r>
              <a:rPr lang="en-US" b="1" dirty="0"/>
              <a:t>lowest</a:t>
            </a:r>
            <a:r>
              <a:rPr lang="en-US" dirty="0"/>
              <a:t> spatial autocorrelation</a:t>
            </a:r>
            <a:endParaRPr lang="en-BE"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lang="en-US" spc="-10" dirty="0"/>
              <a:t>Spatial a</a:t>
            </a:r>
            <a:r>
              <a:rPr spc="-10" dirty="0"/>
              <a:t>utocorrelation</a:t>
            </a:r>
            <a:r>
              <a:rPr lang="en-US" spc="-10" dirty="0"/>
              <a:t>: Geary’s C</a:t>
            </a:r>
            <a:endParaRPr spc="-10" dirty="0"/>
          </a:p>
        </p:txBody>
      </p:sp>
      <p:sp>
        <p:nvSpPr>
          <p:cNvPr id="3" name="object 3"/>
          <p:cNvSpPr txBox="1"/>
          <p:nvPr/>
        </p:nvSpPr>
        <p:spPr>
          <a:xfrm>
            <a:off x="916939" y="1809749"/>
            <a:ext cx="10088245" cy="1220470"/>
          </a:xfrm>
          <a:prstGeom prst="rect">
            <a:avLst/>
          </a:prstGeom>
        </p:spPr>
        <p:txBody>
          <a:bodyPr vert="horz" wrap="square" lIns="0" tIns="59690" rIns="0" bIns="0" rtlCol="0">
            <a:spAutoFit/>
          </a:bodyPr>
          <a:lstStyle/>
          <a:p>
            <a:pPr marL="240029" marR="5080" indent="-227965">
              <a:lnSpc>
                <a:spcPts val="3030"/>
              </a:lnSpc>
              <a:spcBef>
                <a:spcPts val="470"/>
              </a:spcBef>
              <a:buClr>
                <a:srgbClr val="FF681E"/>
              </a:buClr>
              <a:buFont typeface="Arial"/>
              <a:buChar char="•"/>
              <a:tabLst>
                <a:tab pos="241300" algn="l"/>
              </a:tabLst>
            </a:pPr>
            <a:r>
              <a:rPr sz="2800" spc="-30" dirty="0">
                <a:solidFill>
                  <a:srgbClr val="1B2944"/>
                </a:solidFill>
                <a:latin typeface="Corbel"/>
                <a:cs typeface="Corbel"/>
              </a:rPr>
              <a:t>Geary’s</a:t>
            </a:r>
            <a:r>
              <a:rPr sz="2800" spc="-114" dirty="0">
                <a:solidFill>
                  <a:srgbClr val="1B2944"/>
                </a:solidFill>
                <a:latin typeface="Corbel"/>
                <a:cs typeface="Corbel"/>
              </a:rPr>
              <a:t> </a:t>
            </a:r>
            <a:r>
              <a:rPr sz="2800" dirty="0">
                <a:solidFill>
                  <a:srgbClr val="1B2944"/>
                </a:solidFill>
                <a:latin typeface="Corbel"/>
                <a:cs typeface="Corbel"/>
              </a:rPr>
              <a:t>C</a:t>
            </a:r>
            <a:r>
              <a:rPr sz="2800" spc="-70" dirty="0">
                <a:solidFill>
                  <a:srgbClr val="1B2944"/>
                </a:solidFill>
                <a:latin typeface="Corbel"/>
                <a:cs typeface="Corbel"/>
              </a:rPr>
              <a:t> </a:t>
            </a:r>
            <a:r>
              <a:rPr sz="2800" dirty="0">
                <a:solidFill>
                  <a:srgbClr val="1B2944"/>
                </a:solidFill>
                <a:latin typeface="Corbel"/>
                <a:cs typeface="Corbel"/>
              </a:rPr>
              <a:t>lies</a:t>
            </a:r>
            <a:r>
              <a:rPr sz="2800" spc="-25" dirty="0">
                <a:solidFill>
                  <a:srgbClr val="1B2944"/>
                </a:solidFill>
                <a:latin typeface="Corbel"/>
                <a:cs typeface="Corbel"/>
              </a:rPr>
              <a:t> </a:t>
            </a:r>
            <a:r>
              <a:rPr sz="2800" dirty="0">
                <a:solidFill>
                  <a:srgbClr val="1B2944"/>
                </a:solidFill>
                <a:latin typeface="Corbel"/>
                <a:cs typeface="Corbel"/>
              </a:rPr>
              <a:t>between</a:t>
            </a:r>
            <a:r>
              <a:rPr sz="2800" spc="-50" dirty="0">
                <a:solidFill>
                  <a:srgbClr val="1B2944"/>
                </a:solidFill>
                <a:latin typeface="Corbel"/>
                <a:cs typeface="Corbel"/>
              </a:rPr>
              <a:t> </a:t>
            </a:r>
            <a:r>
              <a:rPr sz="2800" dirty="0">
                <a:solidFill>
                  <a:srgbClr val="1B2944"/>
                </a:solidFill>
                <a:latin typeface="Corbel"/>
                <a:cs typeface="Corbel"/>
              </a:rPr>
              <a:t>0</a:t>
            </a:r>
            <a:r>
              <a:rPr sz="2800" spc="-40" dirty="0">
                <a:solidFill>
                  <a:srgbClr val="1B2944"/>
                </a:solidFill>
                <a:latin typeface="Corbel"/>
                <a:cs typeface="Corbel"/>
              </a:rPr>
              <a:t> </a:t>
            </a:r>
            <a:r>
              <a:rPr sz="2800" dirty="0">
                <a:solidFill>
                  <a:srgbClr val="1B2944"/>
                </a:solidFill>
                <a:latin typeface="Corbel"/>
                <a:cs typeface="Corbel"/>
              </a:rPr>
              <a:t>and</a:t>
            </a:r>
            <a:r>
              <a:rPr sz="2800" spc="-30" dirty="0">
                <a:solidFill>
                  <a:srgbClr val="1B2944"/>
                </a:solidFill>
                <a:latin typeface="Corbel"/>
                <a:cs typeface="Corbel"/>
              </a:rPr>
              <a:t> </a:t>
            </a:r>
            <a:r>
              <a:rPr sz="2800" dirty="0">
                <a:solidFill>
                  <a:srgbClr val="1B2944"/>
                </a:solidFill>
                <a:latin typeface="Corbel"/>
                <a:cs typeface="Corbel"/>
              </a:rPr>
              <a:t>values</a:t>
            </a:r>
            <a:r>
              <a:rPr sz="2800" spc="-20" dirty="0">
                <a:solidFill>
                  <a:srgbClr val="1B2944"/>
                </a:solidFill>
                <a:latin typeface="Corbel"/>
                <a:cs typeface="Corbel"/>
              </a:rPr>
              <a:t> </a:t>
            </a:r>
            <a:r>
              <a:rPr sz="2800" dirty="0">
                <a:solidFill>
                  <a:srgbClr val="1B2944"/>
                </a:solidFill>
                <a:latin typeface="Corbel"/>
                <a:cs typeface="Corbel"/>
              </a:rPr>
              <a:t>above</a:t>
            </a:r>
            <a:r>
              <a:rPr sz="2800" spc="-40" dirty="0">
                <a:solidFill>
                  <a:srgbClr val="1B2944"/>
                </a:solidFill>
                <a:latin typeface="Corbel"/>
                <a:cs typeface="Corbel"/>
              </a:rPr>
              <a:t> </a:t>
            </a:r>
            <a:r>
              <a:rPr sz="2800" spc="-10" dirty="0">
                <a:solidFill>
                  <a:srgbClr val="1B2944"/>
                </a:solidFill>
                <a:latin typeface="Corbel"/>
                <a:cs typeface="Corbel"/>
              </a:rPr>
              <a:t>1.</a:t>
            </a:r>
            <a:r>
              <a:rPr sz="2800" spc="-195" dirty="0">
                <a:solidFill>
                  <a:srgbClr val="1B2944"/>
                </a:solidFill>
                <a:latin typeface="Corbel"/>
                <a:cs typeface="Corbel"/>
              </a:rPr>
              <a:t> </a:t>
            </a:r>
            <a:r>
              <a:rPr sz="2800" dirty="0">
                <a:solidFill>
                  <a:srgbClr val="1B2944"/>
                </a:solidFill>
                <a:latin typeface="Corbel"/>
                <a:cs typeface="Corbel"/>
              </a:rPr>
              <a:t>Values</a:t>
            </a:r>
            <a:r>
              <a:rPr sz="2800" spc="-20" dirty="0">
                <a:solidFill>
                  <a:srgbClr val="1B2944"/>
                </a:solidFill>
                <a:latin typeface="Corbel"/>
                <a:cs typeface="Corbel"/>
              </a:rPr>
              <a:t> </a:t>
            </a:r>
            <a:r>
              <a:rPr sz="2800" spc="-10" dirty="0">
                <a:solidFill>
                  <a:srgbClr val="1B2944"/>
                </a:solidFill>
                <a:latin typeface="Corbel"/>
                <a:cs typeface="Corbel"/>
              </a:rPr>
              <a:t>significantly 	</a:t>
            </a:r>
            <a:r>
              <a:rPr sz="2800" dirty="0">
                <a:solidFill>
                  <a:srgbClr val="1B2944"/>
                </a:solidFill>
                <a:latin typeface="Corbel"/>
                <a:cs typeface="Corbel"/>
              </a:rPr>
              <a:t>below</a:t>
            </a:r>
            <a:r>
              <a:rPr sz="2800" spc="-55" dirty="0">
                <a:solidFill>
                  <a:srgbClr val="1B2944"/>
                </a:solidFill>
                <a:latin typeface="Corbel"/>
                <a:cs typeface="Corbel"/>
              </a:rPr>
              <a:t> </a:t>
            </a:r>
            <a:r>
              <a:rPr sz="2800" dirty="0">
                <a:solidFill>
                  <a:srgbClr val="1B2944"/>
                </a:solidFill>
                <a:latin typeface="Corbel"/>
                <a:cs typeface="Corbel"/>
              </a:rPr>
              <a:t>1</a:t>
            </a:r>
            <a:r>
              <a:rPr sz="2800" spc="-50" dirty="0">
                <a:solidFill>
                  <a:srgbClr val="1B2944"/>
                </a:solidFill>
                <a:latin typeface="Corbel"/>
                <a:cs typeface="Corbel"/>
              </a:rPr>
              <a:t> </a:t>
            </a:r>
            <a:r>
              <a:rPr sz="2800" dirty="0">
                <a:solidFill>
                  <a:srgbClr val="1B2944"/>
                </a:solidFill>
                <a:latin typeface="Corbel"/>
                <a:cs typeface="Corbel"/>
              </a:rPr>
              <a:t>indicate</a:t>
            </a:r>
            <a:r>
              <a:rPr sz="2800" spc="-40" dirty="0">
                <a:solidFill>
                  <a:srgbClr val="1B2944"/>
                </a:solidFill>
                <a:latin typeface="Corbel"/>
                <a:cs typeface="Corbel"/>
              </a:rPr>
              <a:t> </a:t>
            </a:r>
            <a:r>
              <a:rPr sz="2800" dirty="0">
                <a:solidFill>
                  <a:srgbClr val="1B2944"/>
                </a:solidFill>
                <a:latin typeface="Corbel"/>
                <a:cs typeface="Corbel"/>
              </a:rPr>
              <a:t>positive</a:t>
            </a:r>
            <a:r>
              <a:rPr sz="2800" spc="-40" dirty="0">
                <a:solidFill>
                  <a:srgbClr val="1B2944"/>
                </a:solidFill>
                <a:latin typeface="Corbel"/>
                <a:cs typeface="Corbel"/>
              </a:rPr>
              <a:t> </a:t>
            </a:r>
            <a:r>
              <a:rPr sz="2800" dirty="0">
                <a:solidFill>
                  <a:srgbClr val="1B2944"/>
                </a:solidFill>
                <a:latin typeface="Corbel"/>
                <a:cs typeface="Corbel"/>
              </a:rPr>
              <a:t>spatial</a:t>
            </a:r>
            <a:r>
              <a:rPr sz="2800" spc="-20" dirty="0">
                <a:solidFill>
                  <a:srgbClr val="1B2944"/>
                </a:solidFill>
                <a:latin typeface="Corbel"/>
                <a:cs typeface="Corbel"/>
              </a:rPr>
              <a:t> </a:t>
            </a:r>
            <a:r>
              <a:rPr sz="2800" dirty="0">
                <a:solidFill>
                  <a:srgbClr val="1B2944"/>
                </a:solidFill>
                <a:latin typeface="Corbel"/>
                <a:cs typeface="Corbel"/>
              </a:rPr>
              <a:t>autocorrelation,</a:t>
            </a:r>
            <a:r>
              <a:rPr sz="2800" spc="-30" dirty="0">
                <a:solidFill>
                  <a:srgbClr val="1B2944"/>
                </a:solidFill>
                <a:latin typeface="Corbel"/>
                <a:cs typeface="Corbel"/>
              </a:rPr>
              <a:t> </a:t>
            </a:r>
            <a:r>
              <a:rPr sz="2800" dirty="0">
                <a:solidFill>
                  <a:srgbClr val="1B2944"/>
                </a:solidFill>
                <a:latin typeface="Corbel"/>
                <a:cs typeface="Corbel"/>
              </a:rPr>
              <a:t>while</a:t>
            </a:r>
            <a:r>
              <a:rPr sz="2800" spc="-40" dirty="0">
                <a:solidFill>
                  <a:srgbClr val="1B2944"/>
                </a:solidFill>
                <a:latin typeface="Corbel"/>
                <a:cs typeface="Corbel"/>
              </a:rPr>
              <a:t> </a:t>
            </a:r>
            <a:r>
              <a:rPr sz="2800" spc="-10" dirty="0">
                <a:solidFill>
                  <a:srgbClr val="1B2944"/>
                </a:solidFill>
                <a:latin typeface="Corbel"/>
                <a:cs typeface="Corbel"/>
              </a:rPr>
              <a:t>values 	</a:t>
            </a:r>
            <a:r>
              <a:rPr sz="2800" dirty="0">
                <a:solidFill>
                  <a:srgbClr val="1B2944"/>
                </a:solidFill>
                <a:latin typeface="Corbel"/>
                <a:cs typeface="Corbel"/>
              </a:rPr>
              <a:t>significantly</a:t>
            </a:r>
            <a:r>
              <a:rPr sz="2800" spc="-65" dirty="0">
                <a:solidFill>
                  <a:srgbClr val="1B2944"/>
                </a:solidFill>
                <a:latin typeface="Corbel"/>
                <a:cs typeface="Corbel"/>
              </a:rPr>
              <a:t> </a:t>
            </a:r>
            <a:r>
              <a:rPr sz="2800" dirty="0">
                <a:solidFill>
                  <a:srgbClr val="1B2944"/>
                </a:solidFill>
                <a:latin typeface="Corbel"/>
                <a:cs typeface="Corbel"/>
              </a:rPr>
              <a:t>higher</a:t>
            </a:r>
            <a:r>
              <a:rPr sz="2800" spc="-80" dirty="0">
                <a:solidFill>
                  <a:srgbClr val="1B2944"/>
                </a:solidFill>
                <a:latin typeface="Corbel"/>
                <a:cs typeface="Corbel"/>
              </a:rPr>
              <a:t> </a:t>
            </a:r>
            <a:r>
              <a:rPr sz="2800" dirty="0">
                <a:solidFill>
                  <a:srgbClr val="1B2944"/>
                </a:solidFill>
                <a:latin typeface="Corbel"/>
                <a:cs typeface="Corbel"/>
              </a:rPr>
              <a:t>than</a:t>
            </a:r>
            <a:r>
              <a:rPr sz="2800" spc="-70" dirty="0">
                <a:solidFill>
                  <a:srgbClr val="1B2944"/>
                </a:solidFill>
                <a:latin typeface="Corbel"/>
                <a:cs typeface="Corbel"/>
              </a:rPr>
              <a:t> </a:t>
            </a:r>
            <a:r>
              <a:rPr sz="2800" dirty="0">
                <a:solidFill>
                  <a:srgbClr val="1B2944"/>
                </a:solidFill>
                <a:latin typeface="Corbel"/>
                <a:cs typeface="Corbel"/>
              </a:rPr>
              <a:t>1</a:t>
            </a:r>
            <a:r>
              <a:rPr sz="2800" spc="-80" dirty="0">
                <a:solidFill>
                  <a:srgbClr val="1B2944"/>
                </a:solidFill>
                <a:latin typeface="Corbel"/>
                <a:cs typeface="Corbel"/>
              </a:rPr>
              <a:t> </a:t>
            </a:r>
            <a:r>
              <a:rPr sz="2800" dirty="0">
                <a:solidFill>
                  <a:srgbClr val="1B2944"/>
                </a:solidFill>
                <a:latin typeface="Corbel"/>
                <a:cs typeface="Corbel"/>
              </a:rPr>
              <a:t>indicate</a:t>
            </a:r>
            <a:r>
              <a:rPr sz="2800" spc="-80" dirty="0">
                <a:solidFill>
                  <a:srgbClr val="1B2944"/>
                </a:solidFill>
                <a:latin typeface="Corbel"/>
                <a:cs typeface="Corbel"/>
              </a:rPr>
              <a:t> </a:t>
            </a:r>
            <a:r>
              <a:rPr sz="2800" dirty="0">
                <a:solidFill>
                  <a:srgbClr val="1B2944"/>
                </a:solidFill>
                <a:latin typeface="Corbel"/>
                <a:cs typeface="Corbel"/>
              </a:rPr>
              <a:t>negative</a:t>
            </a:r>
            <a:r>
              <a:rPr sz="2800" spc="-75" dirty="0">
                <a:solidFill>
                  <a:srgbClr val="1B2944"/>
                </a:solidFill>
                <a:latin typeface="Corbel"/>
                <a:cs typeface="Corbel"/>
              </a:rPr>
              <a:t> </a:t>
            </a:r>
            <a:r>
              <a:rPr sz="2800" dirty="0">
                <a:solidFill>
                  <a:srgbClr val="1B2944"/>
                </a:solidFill>
                <a:latin typeface="Corbel"/>
                <a:cs typeface="Corbel"/>
              </a:rPr>
              <a:t>spatial</a:t>
            </a:r>
            <a:r>
              <a:rPr sz="2800" spc="-60" dirty="0">
                <a:solidFill>
                  <a:srgbClr val="1B2944"/>
                </a:solidFill>
                <a:latin typeface="Corbel"/>
                <a:cs typeface="Corbel"/>
              </a:rPr>
              <a:t> </a:t>
            </a:r>
            <a:r>
              <a:rPr sz="2800" spc="-10" dirty="0">
                <a:solidFill>
                  <a:srgbClr val="1B2944"/>
                </a:solidFill>
                <a:latin typeface="Corbel"/>
                <a:cs typeface="Corbel"/>
              </a:rPr>
              <a:t>autocorrelation.</a:t>
            </a:r>
            <a:endParaRPr sz="2800">
              <a:latin typeface="Corbel"/>
              <a:cs typeface="Corbel"/>
            </a:endParaRPr>
          </a:p>
        </p:txBody>
      </p:sp>
      <p:sp>
        <p:nvSpPr>
          <p:cNvPr id="4" name="object 4"/>
          <p:cNvSpPr txBox="1"/>
          <p:nvPr/>
        </p:nvSpPr>
        <p:spPr>
          <a:xfrm>
            <a:off x="3337305" y="3675710"/>
            <a:ext cx="967740"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B2944"/>
                </a:solidFill>
                <a:latin typeface="Corbel"/>
                <a:cs typeface="Corbel"/>
              </a:rPr>
              <a:t>Dispersed</a:t>
            </a:r>
            <a:endParaRPr sz="1800">
              <a:latin typeface="Corbel"/>
              <a:cs typeface="Corbel"/>
            </a:endParaRPr>
          </a:p>
        </p:txBody>
      </p:sp>
      <p:sp>
        <p:nvSpPr>
          <p:cNvPr id="5" name="object 5"/>
          <p:cNvSpPr txBox="1"/>
          <p:nvPr/>
        </p:nvSpPr>
        <p:spPr>
          <a:xfrm>
            <a:off x="5683122" y="3675710"/>
            <a:ext cx="82740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B2944"/>
                </a:solidFill>
                <a:latin typeface="Corbel"/>
                <a:cs typeface="Corbel"/>
              </a:rPr>
              <a:t>Random</a:t>
            </a:r>
            <a:endParaRPr sz="1800">
              <a:latin typeface="Corbel"/>
              <a:cs typeface="Corbel"/>
            </a:endParaRPr>
          </a:p>
        </p:txBody>
      </p:sp>
      <p:sp>
        <p:nvSpPr>
          <p:cNvPr id="6" name="object 6"/>
          <p:cNvSpPr txBox="1"/>
          <p:nvPr/>
        </p:nvSpPr>
        <p:spPr>
          <a:xfrm>
            <a:off x="7829168" y="3675710"/>
            <a:ext cx="93281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B2944"/>
                </a:solidFill>
                <a:latin typeface="Corbel"/>
                <a:cs typeface="Corbel"/>
              </a:rPr>
              <a:t>Clustered</a:t>
            </a:r>
            <a:endParaRPr sz="1800">
              <a:latin typeface="Corbel"/>
              <a:cs typeface="Corbel"/>
            </a:endParaRPr>
          </a:p>
        </p:txBody>
      </p:sp>
      <p:pic>
        <p:nvPicPr>
          <p:cNvPr id="7" name="object 7"/>
          <p:cNvPicPr/>
          <p:nvPr/>
        </p:nvPicPr>
        <p:blipFill>
          <a:blip r:embed="rId3" cstate="print"/>
          <a:stretch>
            <a:fillRect/>
          </a:stretch>
        </p:blipFill>
        <p:spPr>
          <a:xfrm>
            <a:off x="2810255" y="4003547"/>
            <a:ext cx="6476249" cy="1441704"/>
          </a:xfrm>
          <a:prstGeom prst="rect">
            <a:avLst/>
          </a:prstGeom>
        </p:spPr>
      </p:pic>
      <p:sp>
        <p:nvSpPr>
          <p:cNvPr id="8" name="object 8"/>
          <p:cNvSpPr txBox="1"/>
          <p:nvPr/>
        </p:nvSpPr>
        <p:spPr>
          <a:xfrm>
            <a:off x="3700653" y="5715711"/>
            <a:ext cx="39433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B2944"/>
                </a:solidFill>
                <a:latin typeface="Corbel"/>
                <a:cs typeface="Corbel"/>
              </a:rPr>
              <a:t>C=2</a:t>
            </a:r>
            <a:endParaRPr sz="1800">
              <a:latin typeface="Corbel"/>
              <a:cs typeface="Corbel"/>
            </a:endParaRPr>
          </a:p>
        </p:txBody>
      </p:sp>
      <p:sp>
        <p:nvSpPr>
          <p:cNvPr id="9" name="object 9"/>
          <p:cNvSpPr txBox="1"/>
          <p:nvPr/>
        </p:nvSpPr>
        <p:spPr>
          <a:xfrm>
            <a:off x="6069838" y="5715711"/>
            <a:ext cx="37973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B2944"/>
                </a:solidFill>
                <a:latin typeface="Corbel"/>
                <a:cs typeface="Corbel"/>
              </a:rPr>
              <a:t>C=1</a:t>
            </a:r>
            <a:endParaRPr sz="1800">
              <a:latin typeface="Corbel"/>
              <a:cs typeface="Corbel"/>
            </a:endParaRPr>
          </a:p>
        </p:txBody>
      </p:sp>
      <p:sp>
        <p:nvSpPr>
          <p:cNvPr id="10" name="object 10"/>
          <p:cNvSpPr txBox="1"/>
          <p:nvPr/>
        </p:nvSpPr>
        <p:spPr>
          <a:xfrm>
            <a:off x="8160511" y="5692241"/>
            <a:ext cx="39560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1B2944"/>
                </a:solidFill>
                <a:latin typeface="Corbel"/>
                <a:cs typeface="Corbel"/>
              </a:rPr>
              <a:t>C=0</a:t>
            </a:r>
            <a:endParaRPr sz="1800">
              <a:latin typeface="Corbel"/>
              <a:cs typeface="Corbe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96439" y="4642103"/>
            <a:ext cx="7584948" cy="1987295"/>
          </a:xfrm>
          <a:prstGeom prst="rect">
            <a:avLst/>
          </a:prstGeom>
        </p:spPr>
      </p:pic>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Sepal</a:t>
            </a:r>
            <a:r>
              <a:rPr lang="en-US" spc="-10" dirty="0"/>
              <a:t> scores</a:t>
            </a:r>
            <a:endParaRPr spc="-10" dirty="0"/>
          </a:p>
        </p:txBody>
      </p:sp>
      <p:sp>
        <p:nvSpPr>
          <p:cNvPr id="4" name="object 4"/>
          <p:cNvSpPr txBox="1"/>
          <p:nvPr/>
        </p:nvSpPr>
        <p:spPr>
          <a:xfrm>
            <a:off x="916939" y="1809749"/>
            <a:ext cx="11122661" cy="2718693"/>
          </a:xfrm>
          <a:prstGeom prst="rect">
            <a:avLst/>
          </a:prstGeom>
        </p:spPr>
        <p:txBody>
          <a:bodyPr vert="horz" wrap="square" lIns="0" tIns="60960" rIns="0" bIns="0" rtlCol="0">
            <a:spAutoFit/>
          </a:bodyPr>
          <a:lstStyle/>
          <a:p>
            <a:pPr marL="240029" marR="190500" indent="-227965">
              <a:lnSpc>
                <a:spcPts val="3020"/>
              </a:lnSpc>
              <a:spcBef>
                <a:spcPts val="480"/>
              </a:spcBef>
              <a:buClr>
                <a:srgbClr val="FF681E"/>
              </a:buClr>
              <a:buFont typeface="Arial"/>
              <a:buChar char="•"/>
              <a:tabLst>
                <a:tab pos="241300" algn="l"/>
              </a:tabLst>
            </a:pPr>
            <a:r>
              <a:rPr sz="2800" dirty="0">
                <a:solidFill>
                  <a:srgbClr val="1B2944"/>
                </a:solidFill>
                <a:latin typeface="Corbel"/>
                <a:cs typeface="Corbel"/>
              </a:rPr>
              <a:t>Sepal</a:t>
            </a:r>
            <a:r>
              <a:rPr sz="2800" spc="-65" dirty="0">
                <a:solidFill>
                  <a:srgbClr val="1B2944"/>
                </a:solidFill>
                <a:latin typeface="Corbel"/>
                <a:cs typeface="Corbel"/>
              </a:rPr>
              <a:t> </a:t>
            </a:r>
            <a:r>
              <a:rPr sz="2800" dirty="0">
                <a:solidFill>
                  <a:srgbClr val="1B2944"/>
                </a:solidFill>
                <a:latin typeface="Corbel"/>
                <a:cs typeface="Corbel"/>
              </a:rPr>
              <a:t>scores</a:t>
            </a:r>
            <a:r>
              <a:rPr sz="2800" spc="-50" dirty="0">
                <a:solidFill>
                  <a:srgbClr val="1B2944"/>
                </a:solidFill>
                <a:latin typeface="Corbel"/>
                <a:cs typeface="Corbel"/>
              </a:rPr>
              <a:t> </a:t>
            </a:r>
            <a:r>
              <a:rPr sz="2800" dirty="0">
                <a:solidFill>
                  <a:srgbClr val="1B2944"/>
                </a:solidFill>
                <a:latin typeface="Corbel"/>
                <a:cs typeface="Corbel"/>
              </a:rPr>
              <a:t>can</a:t>
            </a:r>
            <a:r>
              <a:rPr sz="2800" spc="-70" dirty="0">
                <a:solidFill>
                  <a:srgbClr val="1B2944"/>
                </a:solidFill>
                <a:latin typeface="Corbel"/>
                <a:cs typeface="Corbel"/>
              </a:rPr>
              <a:t> </a:t>
            </a:r>
            <a:r>
              <a:rPr sz="2800" dirty="0">
                <a:solidFill>
                  <a:srgbClr val="1B2944"/>
                </a:solidFill>
                <a:latin typeface="Corbel"/>
                <a:cs typeface="Corbel"/>
              </a:rPr>
              <a:t>be</a:t>
            </a:r>
            <a:r>
              <a:rPr sz="2800" spc="-60" dirty="0">
                <a:solidFill>
                  <a:srgbClr val="1B2944"/>
                </a:solidFill>
                <a:latin typeface="Corbel"/>
                <a:cs typeface="Corbel"/>
              </a:rPr>
              <a:t> </a:t>
            </a:r>
            <a:r>
              <a:rPr sz="2800" dirty="0">
                <a:solidFill>
                  <a:srgbClr val="1B2944"/>
                </a:solidFill>
                <a:latin typeface="Corbel"/>
                <a:cs typeface="Corbel"/>
              </a:rPr>
              <a:t>used</a:t>
            </a:r>
            <a:r>
              <a:rPr sz="2800" spc="-65" dirty="0">
                <a:solidFill>
                  <a:srgbClr val="1B2944"/>
                </a:solidFill>
                <a:latin typeface="Corbel"/>
                <a:cs typeface="Corbel"/>
              </a:rPr>
              <a:t> </a:t>
            </a:r>
            <a:r>
              <a:rPr sz="2800" dirty="0">
                <a:solidFill>
                  <a:srgbClr val="1B2944"/>
                </a:solidFill>
                <a:latin typeface="Corbel"/>
                <a:cs typeface="Corbel"/>
              </a:rPr>
              <a:t>to</a:t>
            </a:r>
            <a:r>
              <a:rPr sz="2800" spc="-70" dirty="0">
                <a:solidFill>
                  <a:srgbClr val="1B2944"/>
                </a:solidFill>
                <a:latin typeface="Corbel"/>
                <a:cs typeface="Corbel"/>
              </a:rPr>
              <a:t> </a:t>
            </a:r>
            <a:r>
              <a:rPr sz="2800" dirty="0">
                <a:solidFill>
                  <a:srgbClr val="1B2944"/>
                </a:solidFill>
                <a:latin typeface="Corbel"/>
                <a:cs typeface="Corbel"/>
              </a:rPr>
              <a:t>identify</a:t>
            </a:r>
            <a:r>
              <a:rPr sz="2800" spc="-60" dirty="0">
                <a:solidFill>
                  <a:srgbClr val="1B2944"/>
                </a:solidFill>
                <a:latin typeface="Corbel"/>
                <a:cs typeface="Corbel"/>
              </a:rPr>
              <a:t> </a:t>
            </a:r>
            <a:r>
              <a:rPr sz="2800" dirty="0">
                <a:solidFill>
                  <a:srgbClr val="1B2944"/>
                </a:solidFill>
                <a:latin typeface="Corbel"/>
                <a:cs typeface="Corbel"/>
              </a:rPr>
              <a:t>spatially</a:t>
            </a:r>
            <a:r>
              <a:rPr sz="2800" spc="-45" dirty="0">
                <a:solidFill>
                  <a:srgbClr val="1B2944"/>
                </a:solidFill>
                <a:latin typeface="Corbel"/>
                <a:cs typeface="Corbel"/>
              </a:rPr>
              <a:t> </a:t>
            </a:r>
            <a:r>
              <a:rPr sz="2800" dirty="0">
                <a:solidFill>
                  <a:srgbClr val="1B2944"/>
                </a:solidFill>
                <a:latin typeface="Corbel"/>
                <a:cs typeface="Corbel"/>
              </a:rPr>
              <a:t>variable</a:t>
            </a:r>
            <a:r>
              <a:rPr sz="2800" spc="-55" dirty="0">
                <a:solidFill>
                  <a:srgbClr val="1B2944"/>
                </a:solidFill>
                <a:latin typeface="Corbel"/>
                <a:cs typeface="Corbel"/>
              </a:rPr>
              <a:t> </a:t>
            </a:r>
            <a:r>
              <a:rPr sz="2800" dirty="0">
                <a:solidFill>
                  <a:srgbClr val="1B2944"/>
                </a:solidFill>
                <a:latin typeface="Corbel"/>
                <a:cs typeface="Corbel"/>
              </a:rPr>
              <a:t>genes</a:t>
            </a:r>
            <a:r>
              <a:rPr sz="2800" spc="-65" dirty="0">
                <a:solidFill>
                  <a:srgbClr val="1B2944"/>
                </a:solidFill>
                <a:latin typeface="Corbel"/>
                <a:cs typeface="Corbel"/>
              </a:rPr>
              <a:t> </a:t>
            </a:r>
            <a:r>
              <a:rPr sz="2800" spc="-10" dirty="0">
                <a:solidFill>
                  <a:srgbClr val="1B2944"/>
                </a:solidFill>
                <a:latin typeface="Corbel"/>
                <a:cs typeface="Corbel"/>
              </a:rPr>
              <a:t>(similar 	</a:t>
            </a:r>
            <a:r>
              <a:rPr sz="2800" spc="-20" dirty="0">
                <a:solidFill>
                  <a:srgbClr val="1B2944"/>
                </a:solidFill>
                <a:latin typeface="Corbel"/>
                <a:cs typeface="Corbel"/>
              </a:rPr>
              <a:t>use-</a:t>
            </a:r>
            <a:r>
              <a:rPr sz="2800" dirty="0">
                <a:solidFill>
                  <a:srgbClr val="1B2944"/>
                </a:solidFill>
                <a:latin typeface="Corbel"/>
                <a:cs typeface="Corbel"/>
              </a:rPr>
              <a:t>cases</a:t>
            </a:r>
            <a:r>
              <a:rPr sz="2800" spc="-35" dirty="0">
                <a:solidFill>
                  <a:srgbClr val="1B2944"/>
                </a:solidFill>
                <a:latin typeface="Corbel"/>
                <a:cs typeface="Corbel"/>
              </a:rPr>
              <a:t> </a:t>
            </a:r>
            <a:r>
              <a:rPr sz="2800" dirty="0">
                <a:solidFill>
                  <a:srgbClr val="1B2944"/>
                </a:solidFill>
                <a:latin typeface="Corbel"/>
                <a:cs typeface="Corbel"/>
              </a:rPr>
              <a:t>as</a:t>
            </a:r>
            <a:r>
              <a:rPr sz="2800" spc="-30" dirty="0">
                <a:solidFill>
                  <a:srgbClr val="1B2944"/>
                </a:solidFill>
                <a:latin typeface="Corbel"/>
                <a:cs typeface="Corbel"/>
              </a:rPr>
              <a:t> </a:t>
            </a:r>
            <a:r>
              <a:rPr sz="2800" spc="-10" dirty="0">
                <a:solidFill>
                  <a:srgbClr val="1B2944"/>
                </a:solidFill>
                <a:latin typeface="Corbel"/>
                <a:cs typeface="Corbel"/>
              </a:rPr>
              <a:t>Moran’s</a:t>
            </a:r>
            <a:r>
              <a:rPr sz="2800" spc="-15" dirty="0">
                <a:solidFill>
                  <a:srgbClr val="1B2944"/>
                </a:solidFill>
                <a:latin typeface="Corbel"/>
                <a:cs typeface="Corbel"/>
              </a:rPr>
              <a:t> </a:t>
            </a:r>
            <a:r>
              <a:rPr sz="2800" dirty="0">
                <a:solidFill>
                  <a:srgbClr val="1B2944"/>
                </a:solidFill>
                <a:latin typeface="Corbel"/>
                <a:cs typeface="Corbel"/>
              </a:rPr>
              <a:t>I</a:t>
            </a:r>
            <a:r>
              <a:rPr sz="2800" spc="-30" dirty="0">
                <a:solidFill>
                  <a:srgbClr val="1B2944"/>
                </a:solidFill>
                <a:latin typeface="Corbel"/>
                <a:cs typeface="Corbel"/>
              </a:rPr>
              <a:t> </a:t>
            </a:r>
            <a:r>
              <a:rPr sz="2800" spc="-10" dirty="0">
                <a:solidFill>
                  <a:srgbClr val="1B2944"/>
                </a:solidFill>
                <a:latin typeface="Corbel"/>
                <a:cs typeface="Corbel"/>
              </a:rPr>
              <a:t>and</a:t>
            </a:r>
            <a:r>
              <a:rPr sz="2800" spc="-130" dirty="0">
                <a:solidFill>
                  <a:srgbClr val="1B2944"/>
                </a:solidFill>
                <a:latin typeface="Corbel"/>
                <a:cs typeface="Corbel"/>
              </a:rPr>
              <a:t> </a:t>
            </a:r>
            <a:r>
              <a:rPr sz="2800" spc="-20" dirty="0">
                <a:solidFill>
                  <a:srgbClr val="1B2944"/>
                </a:solidFill>
                <a:latin typeface="Corbel"/>
                <a:cs typeface="Corbel"/>
              </a:rPr>
              <a:t>Geary’s</a:t>
            </a:r>
            <a:r>
              <a:rPr sz="2800" spc="-120" dirty="0">
                <a:solidFill>
                  <a:srgbClr val="1B2944"/>
                </a:solidFill>
                <a:latin typeface="Corbel"/>
                <a:cs typeface="Corbel"/>
              </a:rPr>
              <a:t> </a:t>
            </a:r>
            <a:r>
              <a:rPr sz="2800" spc="-25" dirty="0">
                <a:solidFill>
                  <a:srgbClr val="1B2944"/>
                </a:solidFill>
                <a:latin typeface="Corbel"/>
                <a:cs typeface="Corbel"/>
              </a:rPr>
              <a:t>C</a:t>
            </a:r>
            <a:r>
              <a:rPr lang="en-US" sz="2800" spc="-25" dirty="0">
                <a:solidFill>
                  <a:srgbClr val="1B2944"/>
                </a:solidFill>
                <a:latin typeface="Corbel"/>
                <a:cs typeface="Corbel"/>
              </a:rPr>
              <a:t>, but diffusion process).</a:t>
            </a:r>
            <a:endParaRPr sz="2800" dirty="0">
              <a:latin typeface="Corbel"/>
              <a:cs typeface="Corbel"/>
            </a:endParaRPr>
          </a:p>
          <a:p>
            <a:pPr marL="240665" indent="-227965">
              <a:lnSpc>
                <a:spcPct val="100000"/>
              </a:lnSpc>
              <a:spcBef>
                <a:spcPts val="635"/>
              </a:spcBef>
              <a:buClr>
                <a:srgbClr val="FF681E"/>
              </a:buClr>
              <a:buFont typeface="Arial"/>
              <a:buChar char="•"/>
              <a:tabLst>
                <a:tab pos="240665" algn="l"/>
              </a:tabLst>
            </a:pPr>
            <a:r>
              <a:rPr sz="2800" dirty="0">
                <a:solidFill>
                  <a:srgbClr val="1B2944"/>
                </a:solidFill>
                <a:latin typeface="Corbel"/>
                <a:cs typeface="Corbel"/>
              </a:rPr>
              <a:t>Can</a:t>
            </a:r>
            <a:r>
              <a:rPr sz="2800" spc="-30" dirty="0">
                <a:solidFill>
                  <a:srgbClr val="1B2944"/>
                </a:solidFill>
                <a:latin typeface="Corbel"/>
                <a:cs typeface="Corbel"/>
              </a:rPr>
              <a:t> </a:t>
            </a:r>
            <a:r>
              <a:rPr sz="2800" dirty="0">
                <a:solidFill>
                  <a:srgbClr val="1B2944"/>
                </a:solidFill>
                <a:latin typeface="Corbel"/>
                <a:cs typeface="Corbel"/>
              </a:rPr>
              <a:t>only</a:t>
            </a:r>
            <a:r>
              <a:rPr sz="2800" spc="-35" dirty="0">
                <a:solidFill>
                  <a:srgbClr val="1B2944"/>
                </a:solidFill>
                <a:latin typeface="Corbel"/>
                <a:cs typeface="Corbel"/>
              </a:rPr>
              <a:t> </a:t>
            </a:r>
            <a:r>
              <a:rPr sz="2800" dirty="0">
                <a:solidFill>
                  <a:srgbClr val="1B2944"/>
                </a:solidFill>
                <a:latin typeface="Corbel"/>
                <a:cs typeface="Corbel"/>
              </a:rPr>
              <a:t>be</a:t>
            </a:r>
            <a:r>
              <a:rPr sz="2800" spc="-35" dirty="0">
                <a:solidFill>
                  <a:srgbClr val="1B2944"/>
                </a:solidFill>
                <a:latin typeface="Corbel"/>
                <a:cs typeface="Corbel"/>
              </a:rPr>
              <a:t> </a:t>
            </a:r>
            <a:r>
              <a:rPr sz="2800" dirty="0">
                <a:solidFill>
                  <a:srgbClr val="1B2944"/>
                </a:solidFill>
                <a:latin typeface="Corbel"/>
                <a:cs typeface="Corbel"/>
              </a:rPr>
              <a:t>used</a:t>
            </a:r>
            <a:r>
              <a:rPr sz="2800" spc="-40" dirty="0">
                <a:solidFill>
                  <a:srgbClr val="1B2944"/>
                </a:solidFill>
                <a:latin typeface="Corbel"/>
                <a:cs typeface="Corbel"/>
              </a:rPr>
              <a:t> </a:t>
            </a:r>
            <a:r>
              <a:rPr sz="2800" dirty="0">
                <a:solidFill>
                  <a:srgbClr val="1B2944"/>
                </a:solidFill>
                <a:latin typeface="Corbel"/>
                <a:cs typeface="Corbel"/>
              </a:rPr>
              <a:t>for</a:t>
            </a:r>
            <a:r>
              <a:rPr sz="2800" spc="-35" dirty="0">
                <a:solidFill>
                  <a:srgbClr val="1B2944"/>
                </a:solidFill>
                <a:latin typeface="Corbel"/>
                <a:cs typeface="Corbel"/>
              </a:rPr>
              <a:t> </a:t>
            </a:r>
            <a:r>
              <a:rPr sz="2800" spc="-20" dirty="0">
                <a:solidFill>
                  <a:srgbClr val="1B2944"/>
                </a:solidFill>
                <a:latin typeface="Corbel"/>
                <a:cs typeface="Corbel"/>
              </a:rPr>
              <a:t>grid-</a:t>
            </a:r>
            <a:r>
              <a:rPr sz="2800" dirty="0">
                <a:solidFill>
                  <a:srgbClr val="1B2944"/>
                </a:solidFill>
                <a:latin typeface="Corbel"/>
                <a:cs typeface="Corbel"/>
              </a:rPr>
              <a:t>like</a:t>
            </a:r>
            <a:r>
              <a:rPr sz="2800" spc="-20" dirty="0">
                <a:solidFill>
                  <a:srgbClr val="1B2944"/>
                </a:solidFill>
                <a:latin typeface="Corbel"/>
                <a:cs typeface="Corbel"/>
              </a:rPr>
              <a:t> </a:t>
            </a:r>
            <a:r>
              <a:rPr sz="2800" dirty="0">
                <a:solidFill>
                  <a:srgbClr val="1B2944"/>
                </a:solidFill>
                <a:latin typeface="Corbel"/>
                <a:cs typeface="Corbel"/>
              </a:rPr>
              <a:t>spatial</a:t>
            </a:r>
            <a:r>
              <a:rPr sz="2800" spc="-15" dirty="0">
                <a:solidFill>
                  <a:srgbClr val="1B2944"/>
                </a:solidFill>
                <a:latin typeface="Corbel"/>
                <a:cs typeface="Corbel"/>
              </a:rPr>
              <a:t> </a:t>
            </a:r>
            <a:r>
              <a:rPr sz="2800" spc="-10" dirty="0">
                <a:solidFill>
                  <a:srgbClr val="1B2944"/>
                </a:solidFill>
                <a:latin typeface="Corbel"/>
                <a:cs typeface="Corbel"/>
              </a:rPr>
              <a:t>graphs</a:t>
            </a:r>
            <a:endParaRPr lang="en-US" sz="2800" spc="-10" dirty="0">
              <a:solidFill>
                <a:srgbClr val="1B2944"/>
              </a:solidFill>
              <a:latin typeface="Corbel"/>
              <a:cs typeface="Corbel"/>
            </a:endParaRPr>
          </a:p>
          <a:p>
            <a:pPr marL="240665" indent="-227965">
              <a:lnSpc>
                <a:spcPct val="100000"/>
              </a:lnSpc>
              <a:spcBef>
                <a:spcPts val="635"/>
              </a:spcBef>
              <a:buClr>
                <a:srgbClr val="FF681E"/>
              </a:buClr>
              <a:buFont typeface="Arial"/>
              <a:buChar char="•"/>
              <a:tabLst>
                <a:tab pos="240665" algn="l"/>
              </a:tabLst>
            </a:pPr>
            <a:r>
              <a:rPr lang="en-US" sz="2800" spc="-10" dirty="0">
                <a:solidFill>
                  <a:srgbClr val="1B2944"/>
                </a:solidFill>
                <a:latin typeface="Corbel"/>
                <a:cs typeface="Corbel"/>
              </a:rPr>
              <a:t>Filter out low expressed genes (otherwise mistaken for spatially variable)</a:t>
            </a:r>
            <a:endParaRPr sz="2800" dirty="0">
              <a:latin typeface="Corbel"/>
              <a:cs typeface="Corbel"/>
            </a:endParaRPr>
          </a:p>
          <a:p>
            <a:pPr marL="241300" marR="5080" indent="-229235">
              <a:lnSpc>
                <a:spcPts val="1939"/>
              </a:lnSpc>
              <a:spcBef>
                <a:spcPts val="1090"/>
              </a:spcBef>
              <a:buClr>
                <a:srgbClr val="FF681E"/>
              </a:buClr>
              <a:buFont typeface="Arial"/>
              <a:buChar char="•"/>
              <a:tabLst>
                <a:tab pos="241300" algn="l"/>
              </a:tabLst>
            </a:pPr>
            <a:r>
              <a:rPr sz="1800" dirty="0">
                <a:solidFill>
                  <a:srgbClr val="1B2944"/>
                </a:solidFill>
                <a:latin typeface="Corbel"/>
                <a:cs typeface="Corbel"/>
              </a:rPr>
              <a:t>Alma</a:t>
            </a:r>
            <a:r>
              <a:rPr sz="1800" spc="-95" dirty="0">
                <a:solidFill>
                  <a:srgbClr val="1B2944"/>
                </a:solidFill>
                <a:latin typeface="Corbel"/>
                <a:cs typeface="Corbel"/>
              </a:rPr>
              <a:t> </a:t>
            </a:r>
            <a:r>
              <a:rPr sz="1800" dirty="0">
                <a:solidFill>
                  <a:srgbClr val="1B2944"/>
                </a:solidFill>
                <a:latin typeface="Corbel"/>
                <a:cs typeface="Corbel"/>
              </a:rPr>
              <a:t>Andersson,</a:t>
            </a:r>
            <a:r>
              <a:rPr sz="1800" spc="-85" dirty="0">
                <a:solidFill>
                  <a:srgbClr val="1B2944"/>
                </a:solidFill>
                <a:latin typeface="Corbel"/>
                <a:cs typeface="Corbel"/>
              </a:rPr>
              <a:t> </a:t>
            </a:r>
            <a:r>
              <a:rPr sz="1800" dirty="0">
                <a:solidFill>
                  <a:srgbClr val="1B2944"/>
                </a:solidFill>
                <a:latin typeface="Corbel"/>
                <a:cs typeface="Corbel"/>
              </a:rPr>
              <a:t>Joakim</a:t>
            </a:r>
            <a:r>
              <a:rPr sz="1800" spc="-25" dirty="0">
                <a:solidFill>
                  <a:srgbClr val="1B2944"/>
                </a:solidFill>
                <a:latin typeface="Corbel"/>
                <a:cs typeface="Corbel"/>
              </a:rPr>
              <a:t> </a:t>
            </a:r>
            <a:r>
              <a:rPr sz="1800" dirty="0">
                <a:solidFill>
                  <a:srgbClr val="1B2944"/>
                </a:solidFill>
                <a:latin typeface="Corbel"/>
                <a:cs typeface="Corbel"/>
              </a:rPr>
              <a:t>Lundeberg,</a:t>
            </a:r>
            <a:r>
              <a:rPr sz="1800" spc="-25" dirty="0">
                <a:solidFill>
                  <a:srgbClr val="1B2944"/>
                </a:solidFill>
                <a:latin typeface="Corbel"/>
                <a:cs typeface="Corbel"/>
              </a:rPr>
              <a:t> </a:t>
            </a:r>
            <a:r>
              <a:rPr sz="1800" i="1" dirty="0">
                <a:solidFill>
                  <a:srgbClr val="1B2944"/>
                </a:solidFill>
                <a:latin typeface="Corbel"/>
                <a:cs typeface="Corbel"/>
              </a:rPr>
              <a:t>sepal</a:t>
            </a:r>
            <a:r>
              <a:rPr sz="1800" dirty="0">
                <a:solidFill>
                  <a:srgbClr val="1B2944"/>
                </a:solidFill>
                <a:latin typeface="Corbel"/>
                <a:cs typeface="Corbel"/>
              </a:rPr>
              <a:t>:</a:t>
            </a:r>
            <a:r>
              <a:rPr sz="1800" spc="-35" dirty="0">
                <a:solidFill>
                  <a:srgbClr val="1B2944"/>
                </a:solidFill>
                <a:latin typeface="Corbel"/>
                <a:cs typeface="Corbel"/>
              </a:rPr>
              <a:t> </a:t>
            </a:r>
            <a:r>
              <a:rPr sz="1800" dirty="0">
                <a:solidFill>
                  <a:srgbClr val="1B2944"/>
                </a:solidFill>
                <a:latin typeface="Corbel"/>
                <a:cs typeface="Corbel"/>
              </a:rPr>
              <a:t>identifying</a:t>
            </a:r>
            <a:r>
              <a:rPr sz="1800" spc="-45" dirty="0">
                <a:solidFill>
                  <a:srgbClr val="1B2944"/>
                </a:solidFill>
                <a:latin typeface="Corbel"/>
                <a:cs typeface="Corbel"/>
              </a:rPr>
              <a:t> </a:t>
            </a:r>
            <a:r>
              <a:rPr sz="1800" dirty="0">
                <a:solidFill>
                  <a:srgbClr val="1B2944"/>
                </a:solidFill>
                <a:latin typeface="Corbel"/>
                <a:cs typeface="Corbel"/>
              </a:rPr>
              <a:t>transcript</a:t>
            </a:r>
            <a:r>
              <a:rPr sz="1800" spc="-40" dirty="0">
                <a:solidFill>
                  <a:srgbClr val="1B2944"/>
                </a:solidFill>
                <a:latin typeface="Corbel"/>
                <a:cs typeface="Corbel"/>
              </a:rPr>
              <a:t> </a:t>
            </a:r>
            <a:r>
              <a:rPr sz="1800" dirty="0">
                <a:solidFill>
                  <a:srgbClr val="1B2944"/>
                </a:solidFill>
                <a:latin typeface="Corbel"/>
                <a:cs typeface="Corbel"/>
              </a:rPr>
              <a:t>profiles</a:t>
            </a:r>
            <a:r>
              <a:rPr sz="1800" spc="-50" dirty="0">
                <a:solidFill>
                  <a:srgbClr val="1B2944"/>
                </a:solidFill>
                <a:latin typeface="Corbel"/>
                <a:cs typeface="Corbel"/>
              </a:rPr>
              <a:t> </a:t>
            </a:r>
            <a:r>
              <a:rPr sz="1800" dirty="0">
                <a:solidFill>
                  <a:srgbClr val="1B2944"/>
                </a:solidFill>
                <a:latin typeface="Corbel"/>
                <a:cs typeface="Corbel"/>
              </a:rPr>
              <a:t>with</a:t>
            </a:r>
            <a:r>
              <a:rPr sz="1800" spc="-30" dirty="0">
                <a:solidFill>
                  <a:srgbClr val="1B2944"/>
                </a:solidFill>
                <a:latin typeface="Corbel"/>
                <a:cs typeface="Corbel"/>
              </a:rPr>
              <a:t> </a:t>
            </a:r>
            <a:r>
              <a:rPr sz="1800" dirty="0">
                <a:solidFill>
                  <a:srgbClr val="1B2944"/>
                </a:solidFill>
                <a:latin typeface="Corbel"/>
                <a:cs typeface="Corbel"/>
              </a:rPr>
              <a:t>spatial</a:t>
            </a:r>
            <a:r>
              <a:rPr sz="1800" spc="-45" dirty="0">
                <a:solidFill>
                  <a:srgbClr val="1B2944"/>
                </a:solidFill>
                <a:latin typeface="Corbel"/>
                <a:cs typeface="Corbel"/>
              </a:rPr>
              <a:t> </a:t>
            </a:r>
            <a:r>
              <a:rPr sz="1800" dirty="0">
                <a:solidFill>
                  <a:srgbClr val="1B2944"/>
                </a:solidFill>
                <a:latin typeface="Corbel"/>
                <a:cs typeface="Corbel"/>
              </a:rPr>
              <a:t>patterns</a:t>
            </a:r>
            <a:r>
              <a:rPr sz="1800" spc="-20" dirty="0">
                <a:solidFill>
                  <a:srgbClr val="1B2944"/>
                </a:solidFill>
                <a:latin typeface="Corbel"/>
                <a:cs typeface="Corbel"/>
              </a:rPr>
              <a:t> </a:t>
            </a:r>
            <a:r>
              <a:rPr sz="1800" dirty="0">
                <a:solidFill>
                  <a:srgbClr val="1B2944"/>
                </a:solidFill>
                <a:latin typeface="Corbel"/>
                <a:cs typeface="Corbel"/>
              </a:rPr>
              <a:t>by</a:t>
            </a:r>
            <a:r>
              <a:rPr sz="1800" spc="-30" dirty="0">
                <a:solidFill>
                  <a:srgbClr val="1B2944"/>
                </a:solidFill>
                <a:latin typeface="Corbel"/>
                <a:cs typeface="Corbel"/>
              </a:rPr>
              <a:t> </a:t>
            </a:r>
            <a:r>
              <a:rPr sz="1800" spc="-10" dirty="0">
                <a:solidFill>
                  <a:srgbClr val="1B2944"/>
                </a:solidFill>
                <a:latin typeface="Corbel"/>
                <a:cs typeface="Corbel"/>
              </a:rPr>
              <a:t>diffusion- </a:t>
            </a:r>
            <a:r>
              <a:rPr sz="1800" dirty="0">
                <a:solidFill>
                  <a:srgbClr val="1B2944"/>
                </a:solidFill>
                <a:latin typeface="Corbel"/>
                <a:cs typeface="Corbel"/>
              </a:rPr>
              <a:t>based</a:t>
            </a:r>
            <a:r>
              <a:rPr sz="1800" spc="-55" dirty="0">
                <a:solidFill>
                  <a:srgbClr val="1B2944"/>
                </a:solidFill>
                <a:latin typeface="Corbel"/>
                <a:cs typeface="Corbel"/>
              </a:rPr>
              <a:t> </a:t>
            </a:r>
            <a:r>
              <a:rPr sz="1800" dirty="0">
                <a:solidFill>
                  <a:srgbClr val="1B2944"/>
                </a:solidFill>
                <a:latin typeface="Corbel"/>
                <a:cs typeface="Corbel"/>
              </a:rPr>
              <a:t>modeling,</a:t>
            </a:r>
            <a:r>
              <a:rPr sz="1800" spc="-45" dirty="0">
                <a:solidFill>
                  <a:srgbClr val="1B2944"/>
                </a:solidFill>
                <a:latin typeface="Corbel"/>
                <a:cs typeface="Corbel"/>
              </a:rPr>
              <a:t> </a:t>
            </a:r>
            <a:r>
              <a:rPr sz="1800" i="1" spc="-10" dirty="0">
                <a:solidFill>
                  <a:srgbClr val="1B2944"/>
                </a:solidFill>
                <a:latin typeface="Corbel"/>
                <a:cs typeface="Corbel"/>
              </a:rPr>
              <a:t>Bioinformatics</a:t>
            </a:r>
            <a:r>
              <a:rPr sz="1800" spc="-10" dirty="0">
                <a:solidFill>
                  <a:srgbClr val="1B2944"/>
                </a:solidFill>
                <a:latin typeface="Corbel"/>
                <a:cs typeface="Corbel"/>
              </a:rPr>
              <a:t>,</a:t>
            </a:r>
            <a:r>
              <a:rPr sz="1800" spc="-105" dirty="0">
                <a:solidFill>
                  <a:srgbClr val="1B2944"/>
                </a:solidFill>
                <a:latin typeface="Corbel"/>
                <a:cs typeface="Corbel"/>
              </a:rPr>
              <a:t> </a:t>
            </a:r>
            <a:r>
              <a:rPr sz="1800" spc="-10" dirty="0">
                <a:solidFill>
                  <a:srgbClr val="1B2944"/>
                </a:solidFill>
                <a:latin typeface="Corbel"/>
                <a:cs typeface="Corbel"/>
              </a:rPr>
              <a:t>Volume</a:t>
            </a:r>
            <a:r>
              <a:rPr sz="1800" spc="-45" dirty="0">
                <a:solidFill>
                  <a:srgbClr val="1B2944"/>
                </a:solidFill>
                <a:latin typeface="Corbel"/>
                <a:cs typeface="Corbel"/>
              </a:rPr>
              <a:t> </a:t>
            </a:r>
            <a:r>
              <a:rPr sz="1800" dirty="0">
                <a:solidFill>
                  <a:srgbClr val="1B2944"/>
                </a:solidFill>
                <a:latin typeface="Corbel"/>
                <a:cs typeface="Corbel"/>
              </a:rPr>
              <a:t>37,</a:t>
            </a:r>
            <a:r>
              <a:rPr sz="1800" spc="-35" dirty="0">
                <a:solidFill>
                  <a:srgbClr val="1B2944"/>
                </a:solidFill>
                <a:latin typeface="Corbel"/>
                <a:cs typeface="Corbel"/>
              </a:rPr>
              <a:t> </a:t>
            </a:r>
            <a:r>
              <a:rPr sz="1800" dirty="0">
                <a:solidFill>
                  <a:srgbClr val="1B2944"/>
                </a:solidFill>
                <a:latin typeface="Corbel"/>
                <a:cs typeface="Corbel"/>
              </a:rPr>
              <a:t>Issue</a:t>
            </a:r>
            <a:r>
              <a:rPr sz="1800" spc="-40" dirty="0">
                <a:solidFill>
                  <a:srgbClr val="1B2944"/>
                </a:solidFill>
                <a:latin typeface="Corbel"/>
                <a:cs typeface="Corbel"/>
              </a:rPr>
              <a:t> </a:t>
            </a:r>
            <a:r>
              <a:rPr sz="1800" dirty="0">
                <a:solidFill>
                  <a:srgbClr val="1B2944"/>
                </a:solidFill>
                <a:latin typeface="Corbel"/>
                <a:cs typeface="Corbel"/>
              </a:rPr>
              <a:t>17,</a:t>
            </a:r>
            <a:r>
              <a:rPr sz="1800" spc="-55" dirty="0">
                <a:solidFill>
                  <a:srgbClr val="1B2944"/>
                </a:solidFill>
                <a:latin typeface="Corbel"/>
                <a:cs typeface="Corbel"/>
              </a:rPr>
              <a:t> </a:t>
            </a:r>
            <a:r>
              <a:rPr sz="1800" dirty="0">
                <a:solidFill>
                  <a:srgbClr val="1B2944"/>
                </a:solidFill>
                <a:latin typeface="Corbel"/>
                <a:cs typeface="Corbel"/>
              </a:rPr>
              <a:t>September</a:t>
            </a:r>
            <a:r>
              <a:rPr sz="1800" spc="-55" dirty="0">
                <a:solidFill>
                  <a:srgbClr val="1B2944"/>
                </a:solidFill>
                <a:latin typeface="Corbel"/>
                <a:cs typeface="Corbel"/>
              </a:rPr>
              <a:t> </a:t>
            </a:r>
            <a:r>
              <a:rPr sz="1800" spc="-10" dirty="0">
                <a:solidFill>
                  <a:srgbClr val="1B2944"/>
                </a:solidFill>
                <a:latin typeface="Corbel"/>
                <a:cs typeface="Corbel"/>
              </a:rPr>
              <a:t>2021,</a:t>
            </a:r>
            <a:r>
              <a:rPr sz="1800" spc="-20" dirty="0">
                <a:solidFill>
                  <a:srgbClr val="1B2944"/>
                </a:solidFill>
                <a:latin typeface="Corbel"/>
                <a:cs typeface="Corbel"/>
              </a:rPr>
              <a:t> </a:t>
            </a:r>
            <a:r>
              <a:rPr sz="1800" dirty="0">
                <a:solidFill>
                  <a:srgbClr val="1B2944"/>
                </a:solidFill>
                <a:latin typeface="Corbel"/>
                <a:cs typeface="Corbel"/>
              </a:rPr>
              <a:t>Pages</a:t>
            </a:r>
            <a:r>
              <a:rPr sz="1800" spc="-35" dirty="0">
                <a:solidFill>
                  <a:srgbClr val="1B2944"/>
                </a:solidFill>
                <a:latin typeface="Corbel"/>
                <a:cs typeface="Corbel"/>
              </a:rPr>
              <a:t> </a:t>
            </a:r>
            <a:r>
              <a:rPr sz="1800" spc="-10" dirty="0">
                <a:solidFill>
                  <a:srgbClr val="1B2944"/>
                </a:solidFill>
                <a:latin typeface="Corbel"/>
                <a:cs typeface="Corbel"/>
              </a:rPr>
              <a:t>2644–2650, </a:t>
            </a:r>
            <a:r>
              <a:rPr sz="1800" u="sng" spc="-10" dirty="0">
                <a:solidFill>
                  <a:srgbClr val="5DB7B0"/>
                </a:solidFill>
                <a:uFill>
                  <a:solidFill>
                    <a:srgbClr val="5DB7B0"/>
                  </a:solidFill>
                </a:uFill>
                <a:latin typeface="Corbel"/>
                <a:cs typeface="Corbel"/>
                <a:hlinkClick r:id="rId4"/>
              </a:rPr>
              <a:t>https://doi.org/10.1093/bioinformatics/btab164</a:t>
            </a:r>
            <a:endParaRPr sz="1800" dirty="0">
              <a:latin typeface="Corbel"/>
              <a:cs typeface="Corbel"/>
            </a:endParaRPr>
          </a:p>
        </p:txBody>
      </p:sp>
      <p:sp>
        <p:nvSpPr>
          <p:cNvPr id="5" name="object 5"/>
          <p:cNvSpPr txBox="1"/>
          <p:nvPr/>
        </p:nvSpPr>
        <p:spPr>
          <a:xfrm>
            <a:off x="1899285" y="6557873"/>
            <a:ext cx="52832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1B2944"/>
                </a:solidFill>
                <a:latin typeface="Corbel"/>
                <a:cs typeface="Corbel"/>
              </a:rPr>
              <a:t>Visium</a:t>
            </a:r>
            <a:endParaRPr sz="1400">
              <a:latin typeface="Corbel"/>
              <a:cs typeface="Corbel"/>
            </a:endParaRPr>
          </a:p>
        </p:txBody>
      </p:sp>
      <p:sp>
        <p:nvSpPr>
          <p:cNvPr id="6" name="TextBox 5">
            <a:extLst>
              <a:ext uri="{FF2B5EF4-FFF2-40B4-BE49-F238E27FC236}">
                <a16:creationId xmlns:a16="http://schemas.microsoft.com/office/drawing/2014/main" id="{DBE236F6-6300-DDCF-0281-9203F1C67209}"/>
              </a:ext>
            </a:extLst>
          </p:cNvPr>
          <p:cNvSpPr txBox="1"/>
          <p:nvPr/>
        </p:nvSpPr>
        <p:spPr>
          <a:xfrm>
            <a:off x="9753600" y="5215229"/>
            <a:ext cx="1295400" cy="646331"/>
          </a:xfrm>
          <a:prstGeom prst="rect">
            <a:avLst/>
          </a:prstGeom>
          <a:noFill/>
        </p:spPr>
        <p:txBody>
          <a:bodyPr wrap="square" rtlCol="0">
            <a:spAutoFit/>
          </a:bodyPr>
          <a:lstStyle/>
          <a:p>
            <a:pPr algn="ctr"/>
            <a:r>
              <a:rPr lang="en-US" dirty="0"/>
              <a:t>High sepal scores</a:t>
            </a:r>
            <a:endParaRPr lang="en-BE"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4000" y="3656076"/>
            <a:ext cx="11684000" cy="2948305"/>
            <a:chOff x="254000" y="3656076"/>
            <a:chExt cx="11684000" cy="2948305"/>
          </a:xfrm>
        </p:grpSpPr>
        <p:pic>
          <p:nvPicPr>
            <p:cNvPr id="3" name="object 3"/>
            <p:cNvPicPr/>
            <p:nvPr/>
          </p:nvPicPr>
          <p:blipFill>
            <a:blip r:embed="rId2" cstate="print"/>
            <a:stretch>
              <a:fillRect/>
            </a:stretch>
          </p:blipFill>
          <p:spPr>
            <a:xfrm>
              <a:off x="1642871" y="3656076"/>
              <a:ext cx="3602736" cy="2566416"/>
            </a:xfrm>
            <a:prstGeom prst="rect">
              <a:avLst/>
            </a:prstGeom>
          </p:spPr>
        </p:pic>
        <p:pic>
          <p:nvPicPr>
            <p:cNvPr id="4" name="object 4"/>
            <p:cNvPicPr/>
            <p:nvPr/>
          </p:nvPicPr>
          <p:blipFill>
            <a:blip r:embed="rId3" cstate="print"/>
            <a:stretch>
              <a:fillRect/>
            </a:stretch>
          </p:blipFill>
          <p:spPr>
            <a:xfrm>
              <a:off x="5705856" y="3656076"/>
              <a:ext cx="4111752" cy="2566416"/>
            </a:xfrm>
            <a:prstGeom prst="rect">
              <a:avLst/>
            </a:prstGeom>
          </p:spPr>
        </p:pic>
      </p:grpSp>
      <p:sp>
        <p:nvSpPr>
          <p:cNvPr id="5" name="object 5"/>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25" dirty="0"/>
              <a:t>Region-</a:t>
            </a:r>
            <a:r>
              <a:rPr dirty="0"/>
              <a:t>level</a:t>
            </a:r>
            <a:r>
              <a:rPr spc="-10" dirty="0"/>
              <a:t> analysis</a:t>
            </a:r>
          </a:p>
        </p:txBody>
      </p:sp>
      <p:sp>
        <p:nvSpPr>
          <p:cNvPr id="6" name="object 6"/>
          <p:cNvSpPr txBox="1">
            <a:spLocks noGrp="1"/>
          </p:cNvSpPr>
          <p:nvPr>
            <p:ph type="body" idx="1"/>
          </p:nvPr>
        </p:nvSpPr>
        <p:spPr>
          <a:prstGeom prst="rect">
            <a:avLst/>
          </a:prstGeom>
        </p:spPr>
        <p:txBody>
          <a:bodyPr vert="horz" wrap="square" lIns="0" tIns="12065" rIns="0" bIns="0" rtlCol="0">
            <a:spAutoFit/>
          </a:bodyPr>
          <a:lstStyle/>
          <a:p>
            <a:pPr marL="240665" indent="-227965">
              <a:lnSpc>
                <a:spcPts val="3190"/>
              </a:lnSpc>
              <a:spcBef>
                <a:spcPts val="95"/>
              </a:spcBef>
              <a:buClr>
                <a:srgbClr val="FF681E"/>
              </a:buClr>
              <a:buFont typeface="Arial"/>
              <a:buChar char="•"/>
              <a:tabLst>
                <a:tab pos="240665" algn="l"/>
              </a:tabLst>
            </a:pPr>
            <a:r>
              <a:rPr dirty="0"/>
              <a:t>Can</a:t>
            </a:r>
            <a:r>
              <a:rPr spc="-114" dirty="0"/>
              <a:t> </a:t>
            </a:r>
            <a:r>
              <a:rPr dirty="0"/>
              <a:t>be</a:t>
            </a:r>
            <a:r>
              <a:rPr spc="-65" dirty="0"/>
              <a:t> </a:t>
            </a:r>
            <a:r>
              <a:rPr dirty="0"/>
              <a:t>manually</a:t>
            </a:r>
            <a:r>
              <a:rPr spc="-30" dirty="0"/>
              <a:t> </a:t>
            </a:r>
            <a:r>
              <a:rPr dirty="0"/>
              <a:t>annotated</a:t>
            </a:r>
            <a:r>
              <a:rPr spc="-50" dirty="0"/>
              <a:t> </a:t>
            </a:r>
            <a:r>
              <a:rPr dirty="0"/>
              <a:t>in</a:t>
            </a:r>
            <a:r>
              <a:rPr spc="-140" dirty="0"/>
              <a:t> </a:t>
            </a:r>
            <a:r>
              <a:rPr dirty="0" err="1"/>
              <a:t>Qu</a:t>
            </a:r>
            <a:r>
              <a:rPr lang="en-US" dirty="0" err="1"/>
              <a:t>P</a:t>
            </a:r>
            <a:r>
              <a:rPr dirty="0" err="1"/>
              <a:t>ath</a:t>
            </a:r>
            <a:r>
              <a:rPr dirty="0"/>
              <a:t>,</a:t>
            </a:r>
            <a:r>
              <a:rPr spc="-50" dirty="0"/>
              <a:t> </a:t>
            </a:r>
            <a:r>
              <a:rPr spc="-20" dirty="0"/>
              <a:t>Napari,</a:t>
            </a:r>
            <a:r>
              <a:rPr spc="-160" dirty="0"/>
              <a:t> </a:t>
            </a:r>
            <a:r>
              <a:rPr spc="-10" dirty="0"/>
              <a:t>TissUUmaps,</a:t>
            </a:r>
            <a:r>
              <a:rPr spc="-25" dirty="0"/>
              <a:t> </a:t>
            </a:r>
            <a:r>
              <a:rPr spc="-10" dirty="0"/>
              <a:t>Loupe</a:t>
            </a:r>
          </a:p>
          <a:p>
            <a:pPr marL="241300">
              <a:lnSpc>
                <a:spcPts val="3190"/>
              </a:lnSpc>
            </a:pPr>
            <a:r>
              <a:rPr spc="-10" dirty="0"/>
              <a:t>Browser,</a:t>
            </a:r>
            <a:r>
              <a:rPr spc="-100" dirty="0"/>
              <a:t> </a:t>
            </a:r>
            <a:r>
              <a:rPr dirty="0"/>
              <a:t>MACS</a:t>
            </a:r>
            <a:r>
              <a:rPr spc="-55" dirty="0"/>
              <a:t> </a:t>
            </a:r>
            <a:r>
              <a:rPr lang="en-US" spc="-55" dirty="0" err="1"/>
              <a:t>iQ</a:t>
            </a:r>
            <a:r>
              <a:rPr spc="-60" dirty="0"/>
              <a:t> </a:t>
            </a:r>
            <a:r>
              <a:rPr lang="en-US" spc="-20" dirty="0"/>
              <a:t>V</a:t>
            </a:r>
            <a:r>
              <a:rPr spc="-20" dirty="0"/>
              <a:t>iew,</a:t>
            </a:r>
            <a:r>
              <a:rPr spc="-120" dirty="0"/>
              <a:t> </a:t>
            </a:r>
            <a:r>
              <a:rPr dirty="0"/>
              <a:t>Xenium</a:t>
            </a:r>
            <a:r>
              <a:rPr spc="-60" dirty="0"/>
              <a:t> </a:t>
            </a:r>
            <a:r>
              <a:rPr spc="-10" dirty="0"/>
              <a:t>Explorer,</a:t>
            </a:r>
            <a:r>
              <a:rPr spc="-60" dirty="0"/>
              <a:t> </a:t>
            </a:r>
            <a:r>
              <a:rPr spc="-50" dirty="0"/>
              <a:t>…</a:t>
            </a:r>
          </a:p>
          <a:p>
            <a:pPr marL="240665" indent="-227965">
              <a:lnSpc>
                <a:spcPts val="3190"/>
              </a:lnSpc>
              <a:spcBef>
                <a:spcPts val="675"/>
              </a:spcBef>
              <a:buClr>
                <a:srgbClr val="FF681E"/>
              </a:buClr>
              <a:buFont typeface="Arial"/>
              <a:buChar char="•"/>
              <a:tabLst>
                <a:tab pos="240665" algn="l"/>
              </a:tabLst>
            </a:pPr>
            <a:r>
              <a:rPr dirty="0"/>
              <a:t>Allows</a:t>
            </a:r>
            <a:r>
              <a:rPr spc="-65" dirty="0"/>
              <a:t> </a:t>
            </a:r>
            <a:r>
              <a:rPr spc="-10" dirty="0"/>
              <a:t>comparisons</a:t>
            </a:r>
            <a:r>
              <a:rPr spc="-40" dirty="0"/>
              <a:t> </a:t>
            </a:r>
            <a:r>
              <a:rPr dirty="0"/>
              <a:t>(i.e.</a:t>
            </a:r>
            <a:r>
              <a:rPr spc="-55" dirty="0"/>
              <a:t> </a:t>
            </a:r>
            <a:r>
              <a:rPr dirty="0"/>
              <a:t>DGE,</a:t>
            </a:r>
            <a:r>
              <a:rPr spc="-55" dirty="0"/>
              <a:t> </a:t>
            </a:r>
            <a:r>
              <a:rPr dirty="0"/>
              <a:t>cell</a:t>
            </a:r>
            <a:r>
              <a:rPr spc="-65" dirty="0"/>
              <a:t> </a:t>
            </a:r>
            <a:r>
              <a:rPr dirty="0"/>
              <a:t>type</a:t>
            </a:r>
            <a:r>
              <a:rPr spc="-60" dirty="0"/>
              <a:t> </a:t>
            </a:r>
            <a:r>
              <a:rPr dirty="0"/>
              <a:t>abundances,</a:t>
            </a:r>
            <a:r>
              <a:rPr spc="-50" dirty="0"/>
              <a:t> </a:t>
            </a:r>
            <a:r>
              <a:rPr dirty="0"/>
              <a:t>…)</a:t>
            </a:r>
            <a:r>
              <a:rPr spc="-55" dirty="0"/>
              <a:t> </a:t>
            </a:r>
            <a:r>
              <a:rPr spc="-10" dirty="0"/>
              <a:t>between</a:t>
            </a:r>
          </a:p>
          <a:p>
            <a:pPr marL="241300">
              <a:lnSpc>
                <a:spcPts val="3190"/>
              </a:lnSpc>
            </a:pPr>
            <a:r>
              <a:rPr spc="-10" dirty="0"/>
              <a:t>regions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A4E772-9A81-3F44-5726-C715E205A8FE}"/>
              </a:ext>
            </a:extLst>
          </p:cNvPr>
          <p:cNvSpPr/>
          <p:nvPr/>
        </p:nvSpPr>
        <p:spPr>
          <a:xfrm>
            <a:off x="-152400" y="5410200"/>
            <a:ext cx="2133600" cy="15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 name="object 2"/>
          <p:cNvGrpSpPr/>
          <p:nvPr/>
        </p:nvGrpSpPr>
        <p:grpSpPr>
          <a:xfrm>
            <a:off x="254000" y="3631691"/>
            <a:ext cx="11938000" cy="3180715"/>
            <a:chOff x="254000" y="3631691"/>
            <a:chExt cx="11938000" cy="3180715"/>
          </a:xfrm>
        </p:grpSpPr>
        <p:sp>
          <p:nvSpPr>
            <p:cNvPr id="3" name="object 3"/>
            <p:cNvSpPr/>
            <p:nvPr/>
          </p:nvSpPr>
          <p:spPr>
            <a:xfrm>
              <a:off x="10415015" y="4767071"/>
              <a:ext cx="1777364" cy="1925320"/>
            </a:xfrm>
            <a:custGeom>
              <a:avLst/>
              <a:gdLst/>
              <a:ahLst/>
              <a:cxnLst/>
              <a:rect l="l" t="t" r="r" b="b"/>
              <a:pathLst>
                <a:path w="1777365" h="1925320">
                  <a:moveTo>
                    <a:pt x="1776983" y="0"/>
                  </a:moveTo>
                  <a:lnTo>
                    <a:pt x="0" y="0"/>
                  </a:lnTo>
                  <a:lnTo>
                    <a:pt x="0" y="1924811"/>
                  </a:lnTo>
                  <a:lnTo>
                    <a:pt x="1776983" y="1924811"/>
                  </a:lnTo>
                  <a:lnTo>
                    <a:pt x="1776983" y="0"/>
                  </a:lnTo>
                  <a:close/>
                </a:path>
              </a:pathLst>
            </a:custGeom>
            <a:solidFill>
              <a:srgbClr val="FFFFFF"/>
            </a:solidFill>
          </p:spPr>
          <p:txBody>
            <a:bodyPr wrap="square" lIns="0" tIns="0" rIns="0" bIns="0" rtlCol="0"/>
            <a:lstStyle/>
            <a:p>
              <a:endParaRPr/>
            </a:p>
          </p:txBody>
        </p:sp>
        <p:pic>
          <p:nvPicPr>
            <p:cNvPr id="4" name="object 4"/>
            <p:cNvPicPr/>
            <p:nvPr/>
          </p:nvPicPr>
          <p:blipFill>
            <a:blip r:embed="rId3" cstate="print"/>
            <a:stretch>
              <a:fillRect/>
            </a:stretch>
          </p:blipFill>
          <p:spPr>
            <a:xfrm>
              <a:off x="6018275" y="3631691"/>
              <a:ext cx="5231891" cy="2939796"/>
            </a:xfrm>
            <a:prstGeom prst="rect">
              <a:avLst/>
            </a:prstGeom>
          </p:spPr>
        </p:pic>
        <p:pic>
          <p:nvPicPr>
            <p:cNvPr id="5" name="object 5"/>
            <p:cNvPicPr/>
            <p:nvPr/>
          </p:nvPicPr>
          <p:blipFill>
            <a:blip r:embed="rId4" cstate="print"/>
            <a:stretch>
              <a:fillRect/>
            </a:stretch>
          </p:blipFill>
          <p:spPr>
            <a:xfrm>
              <a:off x="824484" y="3709413"/>
              <a:ext cx="4957572" cy="3102864"/>
            </a:xfrm>
            <a:prstGeom prst="rect">
              <a:avLst/>
            </a:prstGeom>
          </p:spPr>
        </p:pic>
      </p:grpSp>
      <p:sp>
        <p:nvSpPr>
          <p:cNvPr id="6" name="object 6"/>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Ripley’s</a:t>
            </a:r>
            <a:r>
              <a:rPr spc="-50" dirty="0"/>
              <a:t> </a:t>
            </a:r>
            <a:r>
              <a:rPr spc="-10" dirty="0"/>
              <a:t>statistics</a:t>
            </a:r>
          </a:p>
        </p:txBody>
      </p:sp>
      <p:sp>
        <p:nvSpPr>
          <p:cNvPr id="7" name="object 7"/>
          <p:cNvSpPr txBox="1"/>
          <p:nvPr/>
        </p:nvSpPr>
        <p:spPr>
          <a:xfrm>
            <a:off x="916939" y="1809749"/>
            <a:ext cx="9368790" cy="1732280"/>
          </a:xfrm>
          <a:prstGeom prst="rect">
            <a:avLst/>
          </a:prstGeom>
        </p:spPr>
        <p:txBody>
          <a:bodyPr vert="horz" wrap="square" lIns="0" tIns="59690" rIns="0" bIns="0" rtlCol="0">
            <a:spAutoFit/>
          </a:bodyPr>
          <a:lstStyle/>
          <a:p>
            <a:pPr marL="240029" marR="5080" indent="-227965">
              <a:lnSpc>
                <a:spcPts val="3030"/>
              </a:lnSpc>
              <a:spcBef>
                <a:spcPts val="470"/>
              </a:spcBef>
              <a:buClr>
                <a:srgbClr val="FF681E"/>
              </a:buClr>
              <a:buFont typeface="Arial"/>
              <a:buChar char="•"/>
              <a:tabLst>
                <a:tab pos="241300" algn="l"/>
              </a:tabLst>
            </a:pPr>
            <a:r>
              <a:rPr sz="2800" spc="-10" dirty="0">
                <a:solidFill>
                  <a:srgbClr val="1B2944"/>
                </a:solidFill>
                <a:latin typeface="Corbel"/>
                <a:cs typeface="Corbel"/>
              </a:rPr>
              <a:t>Ripley’s</a:t>
            </a:r>
            <a:r>
              <a:rPr sz="2800" spc="-105" dirty="0">
                <a:solidFill>
                  <a:srgbClr val="1B2944"/>
                </a:solidFill>
                <a:latin typeface="Corbel"/>
                <a:cs typeface="Corbel"/>
              </a:rPr>
              <a:t> </a:t>
            </a:r>
            <a:r>
              <a:rPr sz="2800" dirty="0">
                <a:solidFill>
                  <a:srgbClr val="1B2944"/>
                </a:solidFill>
                <a:latin typeface="Corbel"/>
                <a:cs typeface="Corbel"/>
              </a:rPr>
              <a:t>statistics</a:t>
            </a:r>
            <a:r>
              <a:rPr sz="2800" spc="-15" dirty="0">
                <a:solidFill>
                  <a:srgbClr val="1B2944"/>
                </a:solidFill>
                <a:latin typeface="Corbel"/>
                <a:cs typeface="Corbel"/>
              </a:rPr>
              <a:t> </a:t>
            </a:r>
            <a:r>
              <a:rPr sz="2800" spc="-10" dirty="0">
                <a:solidFill>
                  <a:srgbClr val="1B2944"/>
                </a:solidFill>
                <a:latin typeface="Corbel"/>
                <a:cs typeface="Corbel"/>
              </a:rPr>
              <a:t>(Ripley’s</a:t>
            </a:r>
            <a:r>
              <a:rPr sz="2800" spc="-65" dirty="0">
                <a:solidFill>
                  <a:srgbClr val="1B2944"/>
                </a:solidFill>
                <a:latin typeface="Corbel"/>
                <a:cs typeface="Corbel"/>
              </a:rPr>
              <a:t> </a:t>
            </a:r>
            <a:r>
              <a:rPr sz="2800" spc="-110" dirty="0">
                <a:solidFill>
                  <a:srgbClr val="1B2944"/>
                </a:solidFill>
                <a:latin typeface="Corbel"/>
                <a:cs typeface="Corbel"/>
              </a:rPr>
              <a:t>F, </a:t>
            </a:r>
            <a:r>
              <a:rPr sz="2800" dirty="0">
                <a:solidFill>
                  <a:srgbClr val="1B2944"/>
                </a:solidFill>
                <a:latin typeface="Corbel"/>
                <a:cs typeface="Corbel"/>
              </a:rPr>
              <a:t>G</a:t>
            </a:r>
            <a:r>
              <a:rPr sz="2800" spc="-60" dirty="0">
                <a:solidFill>
                  <a:srgbClr val="1B2944"/>
                </a:solidFill>
                <a:latin typeface="Corbel"/>
                <a:cs typeface="Corbel"/>
              </a:rPr>
              <a:t> </a:t>
            </a:r>
            <a:r>
              <a:rPr sz="2800" dirty="0">
                <a:solidFill>
                  <a:srgbClr val="1B2944"/>
                </a:solidFill>
                <a:latin typeface="Corbel"/>
                <a:cs typeface="Corbel"/>
              </a:rPr>
              <a:t>and</a:t>
            </a:r>
            <a:r>
              <a:rPr sz="2800" spc="-45" dirty="0">
                <a:solidFill>
                  <a:srgbClr val="1B2944"/>
                </a:solidFill>
                <a:latin typeface="Corbel"/>
                <a:cs typeface="Corbel"/>
              </a:rPr>
              <a:t> </a:t>
            </a:r>
            <a:r>
              <a:rPr sz="2800" dirty="0">
                <a:solidFill>
                  <a:srgbClr val="1B2944"/>
                </a:solidFill>
                <a:latin typeface="Corbel"/>
                <a:cs typeface="Corbel"/>
              </a:rPr>
              <a:t>L)</a:t>
            </a:r>
            <a:r>
              <a:rPr sz="2800" spc="-60" dirty="0">
                <a:solidFill>
                  <a:srgbClr val="1B2944"/>
                </a:solidFill>
                <a:latin typeface="Corbel"/>
                <a:cs typeface="Corbel"/>
              </a:rPr>
              <a:t> </a:t>
            </a:r>
            <a:r>
              <a:rPr sz="2800" dirty="0">
                <a:solidFill>
                  <a:srgbClr val="1B2944"/>
                </a:solidFill>
                <a:latin typeface="Corbel"/>
                <a:cs typeface="Corbel"/>
              </a:rPr>
              <a:t>are</a:t>
            </a:r>
            <a:r>
              <a:rPr sz="2800" spc="-65" dirty="0">
                <a:solidFill>
                  <a:srgbClr val="1B2944"/>
                </a:solidFill>
                <a:latin typeface="Corbel"/>
                <a:cs typeface="Corbel"/>
              </a:rPr>
              <a:t> </a:t>
            </a:r>
            <a:r>
              <a:rPr sz="2800" dirty="0">
                <a:solidFill>
                  <a:srgbClr val="1B2944"/>
                </a:solidFill>
                <a:latin typeface="Corbel"/>
                <a:cs typeface="Corbel"/>
              </a:rPr>
              <a:t>used</a:t>
            </a:r>
            <a:r>
              <a:rPr sz="2800" spc="-55" dirty="0">
                <a:solidFill>
                  <a:srgbClr val="1B2944"/>
                </a:solidFill>
                <a:latin typeface="Corbel"/>
                <a:cs typeface="Corbel"/>
              </a:rPr>
              <a:t> </a:t>
            </a:r>
            <a:r>
              <a:rPr sz="2800" dirty="0">
                <a:solidFill>
                  <a:srgbClr val="1B2944"/>
                </a:solidFill>
                <a:latin typeface="Corbel"/>
                <a:cs typeface="Corbel"/>
              </a:rPr>
              <a:t>to</a:t>
            </a:r>
            <a:r>
              <a:rPr sz="2800" spc="-50" dirty="0">
                <a:solidFill>
                  <a:srgbClr val="1B2944"/>
                </a:solidFill>
                <a:latin typeface="Corbel"/>
                <a:cs typeface="Corbel"/>
              </a:rPr>
              <a:t> </a:t>
            </a:r>
            <a:r>
              <a:rPr sz="2800" dirty="0">
                <a:solidFill>
                  <a:srgbClr val="1B2944"/>
                </a:solidFill>
                <a:latin typeface="Corbel"/>
                <a:cs typeface="Corbel"/>
              </a:rPr>
              <a:t>determine</a:t>
            </a:r>
            <a:r>
              <a:rPr sz="2800" spc="-60" dirty="0">
                <a:solidFill>
                  <a:srgbClr val="1B2944"/>
                </a:solidFill>
                <a:latin typeface="Corbel"/>
                <a:cs typeface="Corbel"/>
              </a:rPr>
              <a:t> </a:t>
            </a:r>
            <a:r>
              <a:rPr sz="2800" spc="-25" dirty="0">
                <a:solidFill>
                  <a:srgbClr val="1B2944"/>
                </a:solidFill>
                <a:latin typeface="Corbel"/>
                <a:cs typeface="Corbel"/>
              </a:rPr>
              <a:t>if 	</a:t>
            </a:r>
            <a:r>
              <a:rPr sz="2800" dirty="0">
                <a:solidFill>
                  <a:srgbClr val="1B2944"/>
                </a:solidFill>
                <a:latin typeface="Corbel"/>
                <a:cs typeface="Corbel"/>
              </a:rPr>
              <a:t>discrete</a:t>
            </a:r>
            <a:r>
              <a:rPr sz="2800" spc="-50" dirty="0">
                <a:solidFill>
                  <a:srgbClr val="1B2944"/>
                </a:solidFill>
                <a:latin typeface="Corbel"/>
                <a:cs typeface="Corbel"/>
              </a:rPr>
              <a:t> </a:t>
            </a:r>
            <a:r>
              <a:rPr sz="2800" spc="-10" dirty="0">
                <a:solidFill>
                  <a:srgbClr val="1B2944"/>
                </a:solidFill>
                <a:latin typeface="Corbel"/>
                <a:cs typeface="Corbel"/>
              </a:rPr>
              <a:t>annotations</a:t>
            </a:r>
            <a:r>
              <a:rPr sz="2800" spc="-35" dirty="0">
                <a:solidFill>
                  <a:srgbClr val="1B2944"/>
                </a:solidFill>
                <a:latin typeface="Corbel"/>
                <a:cs typeface="Corbel"/>
              </a:rPr>
              <a:t> </a:t>
            </a:r>
            <a:r>
              <a:rPr sz="2800" dirty="0">
                <a:solidFill>
                  <a:srgbClr val="1B2944"/>
                </a:solidFill>
                <a:latin typeface="Corbel"/>
                <a:cs typeface="Corbel"/>
              </a:rPr>
              <a:t>(e.g.</a:t>
            </a:r>
            <a:r>
              <a:rPr sz="2800" spc="-70" dirty="0">
                <a:solidFill>
                  <a:srgbClr val="1B2944"/>
                </a:solidFill>
                <a:latin typeface="Corbel"/>
                <a:cs typeface="Corbel"/>
              </a:rPr>
              <a:t> </a:t>
            </a:r>
            <a:r>
              <a:rPr sz="2800" dirty="0">
                <a:solidFill>
                  <a:srgbClr val="1B2944"/>
                </a:solidFill>
                <a:latin typeface="Corbel"/>
                <a:cs typeface="Corbel"/>
              </a:rPr>
              <a:t>clusters,</a:t>
            </a:r>
            <a:r>
              <a:rPr sz="2800" spc="-45" dirty="0">
                <a:solidFill>
                  <a:srgbClr val="1B2944"/>
                </a:solidFill>
                <a:latin typeface="Corbel"/>
                <a:cs typeface="Corbel"/>
              </a:rPr>
              <a:t> </a:t>
            </a:r>
            <a:r>
              <a:rPr sz="2800" dirty="0">
                <a:solidFill>
                  <a:srgbClr val="1B2944"/>
                </a:solidFill>
                <a:latin typeface="Corbel"/>
                <a:cs typeface="Corbel"/>
              </a:rPr>
              <a:t>cell</a:t>
            </a:r>
            <a:r>
              <a:rPr sz="2800" spc="-60" dirty="0">
                <a:solidFill>
                  <a:srgbClr val="1B2944"/>
                </a:solidFill>
                <a:latin typeface="Corbel"/>
                <a:cs typeface="Corbel"/>
              </a:rPr>
              <a:t> </a:t>
            </a:r>
            <a:r>
              <a:rPr sz="2800" dirty="0">
                <a:solidFill>
                  <a:srgbClr val="1B2944"/>
                </a:solidFill>
                <a:latin typeface="Corbel"/>
                <a:cs typeface="Corbel"/>
              </a:rPr>
              <a:t>types,</a:t>
            </a:r>
            <a:r>
              <a:rPr sz="2800" spc="-50" dirty="0">
                <a:solidFill>
                  <a:srgbClr val="1B2944"/>
                </a:solidFill>
                <a:latin typeface="Corbel"/>
                <a:cs typeface="Corbel"/>
              </a:rPr>
              <a:t> </a:t>
            </a:r>
            <a:r>
              <a:rPr sz="2800" dirty="0">
                <a:solidFill>
                  <a:srgbClr val="1B2944"/>
                </a:solidFill>
                <a:latin typeface="Corbel"/>
                <a:cs typeface="Corbel"/>
              </a:rPr>
              <a:t>…)</a:t>
            </a:r>
            <a:r>
              <a:rPr sz="2800" spc="-50" dirty="0">
                <a:solidFill>
                  <a:srgbClr val="1B2944"/>
                </a:solidFill>
                <a:latin typeface="Corbel"/>
                <a:cs typeface="Corbel"/>
              </a:rPr>
              <a:t> </a:t>
            </a:r>
            <a:r>
              <a:rPr sz="2800" dirty="0">
                <a:solidFill>
                  <a:srgbClr val="1B2944"/>
                </a:solidFill>
                <a:latin typeface="Corbel"/>
                <a:cs typeface="Corbel"/>
              </a:rPr>
              <a:t>have</a:t>
            </a:r>
            <a:r>
              <a:rPr sz="2800" spc="-65" dirty="0">
                <a:solidFill>
                  <a:srgbClr val="1B2944"/>
                </a:solidFill>
                <a:latin typeface="Corbel"/>
                <a:cs typeface="Corbel"/>
              </a:rPr>
              <a:t> </a:t>
            </a:r>
            <a:r>
              <a:rPr sz="2800" spc="-10" dirty="0">
                <a:solidFill>
                  <a:srgbClr val="1B2944"/>
                </a:solidFill>
                <a:latin typeface="Corbel"/>
                <a:cs typeface="Corbel"/>
              </a:rPr>
              <a:t>random, 	</a:t>
            </a:r>
            <a:r>
              <a:rPr sz="2800" dirty="0">
                <a:solidFill>
                  <a:srgbClr val="1B2944"/>
                </a:solidFill>
                <a:latin typeface="Corbel"/>
                <a:cs typeface="Corbel"/>
              </a:rPr>
              <a:t>dispersed</a:t>
            </a:r>
            <a:r>
              <a:rPr sz="2800" spc="-60" dirty="0">
                <a:solidFill>
                  <a:srgbClr val="1B2944"/>
                </a:solidFill>
                <a:latin typeface="Corbel"/>
                <a:cs typeface="Corbel"/>
              </a:rPr>
              <a:t> </a:t>
            </a:r>
            <a:r>
              <a:rPr sz="2800" dirty="0">
                <a:solidFill>
                  <a:srgbClr val="1B2944"/>
                </a:solidFill>
                <a:latin typeface="Corbel"/>
                <a:cs typeface="Corbel"/>
              </a:rPr>
              <a:t>or</a:t>
            </a:r>
            <a:r>
              <a:rPr sz="2800" spc="-75" dirty="0">
                <a:solidFill>
                  <a:srgbClr val="1B2944"/>
                </a:solidFill>
                <a:latin typeface="Corbel"/>
                <a:cs typeface="Corbel"/>
              </a:rPr>
              <a:t> </a:t>
            </a:r>
            <a:r>
              <a:rPr sz="2800" dirty="0">
                <a:solidFill>
                  <a:srgbClr val="1B2944"/>
                </a:solidFill>
                <a:latin typeface="Corbel"/>
                <a:cs typeface="Corbel"/>
              </a:rPr>
              <a:t>clustered</a:t>
            </a:r>
            <a:r>
              <a:rPr sz="2800" spc="-60" dirty="0">
                <a:solidFill>
                  <a:srgbClr val="1B2944"/>
                </a:solidFill>
                <a:latin typeface="Corbel"/>
                <a:cs typeface="Corbel"/>
              </a:rPr>
              <a:t> </a:t>
            </a:r>
            <a:r>
              <a:rPr sz="2800" dirty="0">
                <a:solidFill>
                  <a:srgbClr val="1B2944"/>
                </a:solidFill>
                <a:latin typeface="Corbel"/>
                <a:cs typeface="Corbel"/>
              </a:rPr>
              <a:t>patterns</a:t>
            </a:r>
            <a:r>
              <a:rPr sz="2800" spc="-45" dirty="0">
                <a:solidFill>
                  <a:srgbClr val="1B2944"/>
                </a:solidFill>
                <a:latin typeface="Corbel"/>
                <a:cs typeface="Corbel"/>
              </a:rPr>
              <a:t> </a:t>
            </a:r>
            <a:r>
              <a:rPr sz="2800" dirty="0">
                <a:solidFill>
                  <a:srgbClr val="1B2944"/>
                </a:solidFill>
                <a:latin typeface="Corbel"/>
                <a:cs typeface="Corbel"/>
              </a:rPr>
              <a:t>over</a:t>
            </a:r>
            <a:r>
              <a:rPr sz="2800" spc="-75" dirty="0">
                <a:solidFill>
                  <a:srgbClr val="1B2944"/>
                </a:solidFill>
                <a:latin typeface="Corbel"/>
                <a:cs typeface="Corbel"/>
              </a:rPr>
              <a:t> </a:t>
            </a:r>
            <a:r>
              <a:rPr sz="2800" dirty="0">
                <a:solidFill>
                  <a:srgbClr val="1B2944"/>
                </a:solidFill>
                <a:latin typeface="Corbel"/>
                <a:cs typeface="Corbel"/>
              </a:rPr>
              <a:t>different</a:t>
            </a:r>
            <a:r>
              <a:rPr sz="2800" spc="-70" dirty="0">
                <a:solidFill>
                  <a:srgbClr val="1B2944"/>
                </a:solidFill>
                <a:latin typeface="Corbel"/>
                <a:cs typeface="Corbel"/>
              </a:rPr>
              <a:t> </a:t>
            </a:r>
            <a:r>
              <a:rPr sz="2800" spc="-10" dirty="0">
                <a:solidFill>
                  <a:srgbClr val="1B2944"/>
                </a:solidFill>
                <a:latin typeface="Corbel"/>
                <a:cs typeface="Corbel"/>
              </a:rPr>
              <a:t>scales.</a:t>
            </a:r>
            <a:endParaRPr sz="2800" dirty="0">
              <a:latin typeface="Corbel"/>
              <a:cs typeface="Corbel"/>
            </a:endParaRPr>
          </a:p>
          <a:p>
            <a:pPr marL="240665" indent="-227965">
              <a:lnSpc>
                <a:spcPct val="100000"/>
              </a:lnSpc>
              <a:spcBef>
                <a:spcPts val="615"/>
              </a:spcBef>
              <a:buClr>
                <a:srgbClr val="FF681E"/>
              </a:buClr>
              <a:buFont typeface="Arial"/>
              <a:buChar char="•"/>
              <a:tabLst>
                <a:tab pos="240665" algn="l"/>
              </a:tabLst>
            </a:pPr>
            <a:r>
              <a:rPr sz="2800" dirty="0">
                <a:solidFill>
                  <a:srgbClr val="1B2944"/>
                </a:solidFill>
                <a:latin typeface="Corbel"/>
                <a:cs typeface="Corbel"/>
              </a:rPr>
              <a:t>High</a:t>
            </a:r>
            <a:r>
              <a:rPr sz="2800" spc="-75" dirty="0">
                <a:solidFill>
                  <a:srgbClr val="1B2944"/>
                </a:solidFill>
                <a:latin typeface="Corbel"/>
                <a:cs typeface="Corbel"/>
              </a:rPr>
              <a:t> </a:t>
            </a:r>
            <a:r>
              <a:rPr sz="2800" dirty="0">
                <a:solidFill>
                  <a:srgbClr val="1B2944"/>
                </a:solidFill>
                <a:latin typeface="Corbel"/>
                <a:cs typeface="Corbel"/>
              </a:rPr>
              <a:t>values</a:t>
            </a:r>
            <a:r>
              <a:rPr sz="2800" spc="-70" dirty="0">
                <a:solidFill>
                  <a:srgbClr val="1B2944"/>
                </a:solidFill>
                <a:latin typeface="Corbel"/>
                <a:cs typeface="Corbel"/>
              </a:rPr>
              <a:t> </a:t>
            </a:r>
            <a:r>
              <a:rPr sz="2800" dirty="0">
                <a:solidFill>
                  <a:srgbClr val="1B2944"/>
                </a:solidFill>
                <a:latin typeface="Corbel"/>
                <a:cs typeface="Corbel"/>
              </a:rPr>
              <a:t>seem</a:t>
            </a:r>
            <a:r>
              <a:rPr sz="2800" spc="-55" dirty="0">
                <a:solidFill>
                  <a:srgbClr val="1B2944"/>
                </a:solidFill>
                <a:latin typeface="Corbel"/>
                <a:cs typeface="Corbel"/>
              </a:rPr>
              <a:t> </a:t>
            </a:r>
            <a:r>
              <a:rPr sz="2800" dirty="0">
                <a:solidFill>
                  <a:srgbClr val="1B2944"/>
                </a:solidFill>
                <a:latin typeface="Corbel"/>
                <a:cs typeface="Corbel"/>
              </a:rPr>
              <a:t>to</a:t>
            </a:r>
            <a:r>
              <a:rPr sz="2800" spc="-70" dirty="0">
                <a:solidFill>
                  <a:srgbClr val="1B2944"/>
                </a:solidFill>
                <a:latin typeface="Corbel"/>
                <a:cs typeface="Corbel"/>
              </a:rPr>
              <a:t> </a:t>
            </a:r>
            <a:r>
              <a:rPr sz="2800" dirty="0">
                <a:solidFill>
                  <a:srgbClr val="1B2944"/>
                </a:solidFill>
                <a:latin typeface="Corbel"/>
                <a:cs typeface="Corbel"/>
              </a:rPr>
              <a:t>indicate</a:t>
            </a:r>
            <a:r>
              <a:rPr sz="2800" spc="-50" dirty="0">
                <a:solidFill>
                  <a:srgbClr val="1B2944"/>
                </a:solidFill>
                <a:latin typeface="Corbel"/>
                <a:cs typeface="Corbel"/>
              </a:rPr>
              <a:t> </a:t>
            </a:r>
            <a:r>
              <a:rPr sz="2800" dirty="0">
                <a:solidFill>
                  <a:srgbClr val="1B2944"/>
                </a:solidFill>
                <a:latin typeface="Corbel"/>
                <a:cs typeface="Corbel"/>
              </a:rPr>
              <a:t>more</a:t>
            </a:r>
            <a:r>
              <a:rPr sz="2800" spc="-70" dirty="0">
                <a:solidFill>
                  <a:srgbClr val="1B2944"/>
                </a:solidFill>
                <a:latin typeface="Corbel"/>
                <a:cs typeface="Corbel"/>
              </a:rPr>
              <a:t> </a:t>
            </a:r>
            <a:r>
              <a:rPr sz="2800" dirty="0">
                <a:solidFill>
                  <a:srgbClr val="1B2944"/>
                </a:solidFill>
                <a:latin typeface="Corbel"/>
                <a:cs typeface="Corbel"/>
              </a:rPr>
              <a:t>clustered</a:t>
            </a:r>
            <a:r>
              <a:rPr sz="2800" spc="-55" dirty="0">
                <a:solidFill>
                  <a:srgbClr val="1B2944"/>
                </a:solidFill>
                <a:latin typeface="Corbel"/>
                <a:cs typeface="Corbel"/>
              </a:rPr>
              <a:t> </a:t>
            </a:r>
            <a:r>
              <a:rPr sz="2800" spc="-10" dirty="0">
                <a:solidFill>
                  <a:srgbClr val="1B2944"/>
                </a:solidFill>
                <a:latin typeface="Corbel"/>
                <a:cs typeface="Corbel"/>
              </a:rPr>
              <a:t>patterns</a:t>
            </a:r>
            <a:endParaRPr sz="2800" dirty="0">
              <a:latin typeface="Corbel"/>
              <a:cs typeface="Corbel"/>
            </a:endParaRPr>
          </a:p>
        </p:txBody>
      </p:sp>
      <p:sp>
        <p:nvSpPr>
          <p:cNvPr id="8" name="object 8"/>
          <p:cNvSpPr txBox="1"/>
          <p:nvPr/>
        </p:nvSpPr>
        <p:spPr>
          <a:xfrm>
            <a:off x="7819135" y="6593230"/>
            <a:ext cx="464820" cy="177800"/>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1B2944"/>
                </a:solidFill>
                <a:latin typeface="Corbel"/>
                <a:cs typeface="Corbel"/>
              </a:rPr>
              <a:t>distance</a:t>
            </a:r>
            <a:endParaRPr sz="1000">
              <a:latin typeface="Corbel"/>
              <a:cs typeface="Corbel"/>
            </a:endParaRPr>
          </a:p>
        </p:txBody>
      </p:sp>
      <p:sp>
        <p:nvSpPr>
          <p:cNvPr id="9" name="object 9"/>
          <p:cNvSpPr txBox="1"/>
          <p:nvPr/>
        </p:nvSpPr>
        <p:spPr>
          <a:xfrm>
            <a:off x="7953169" y="6516725"/>
            <a:ext cx="177800" cy="104139"/>
          </a:xfrm>
          <a:prstGeom prst="rect">
            <a:avLst/>
          </a:prstGeom>
        </p:spPr>
        <p:txBody>
          <a:bodyPr vert="vert" wrap="square" lIns="0" tIns="0" rIns="0" bIns="0" rtlCol="0">
            <a:spAutoFit/>
          </a:bodyPr>
          <a:lstStyle/>
          <a:p>
            <a:pPr marL="12700">
              <a:lnSpc>
                <a:spcPts val="1230"/>
              </a:lnSpc>
            </a:pPr>
            <a:r>
              <a:rPr sz="1200" spc="-50" dirty="0">
                <a:solidFill>
                  <a:srgbClr val="1B2944"/>
                </a:solidFill>
                <a:latin typeface="Corbel"/>
                <a:cs typeface="Corbel"/>
              </a:rPr>
              <a:t>=</a:t>
            </a:r>
            <a:endParaRPr sz="1200">
              <a:latin typeface="Corbel"/>
              <a:cs typeface="Corbe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4000" y="3428998"/>
            <a:ext cx="11684000" cy="3305810"/>
            <a:chOff x="254000" y="3428998"/>
            <a:chExt cx="11684000" cy="3305810"/>
          </a:xfrm>
        </p:grpSpPr>
        <p:pic>
          <p:nvPicPr>
            <p:cNvPr id="3" name="object 3"/>
            <p:cNvPicPr/>
            <p:nvPr/>
          </p:nvPicPr>
          <p:blipFill>
            <a:blip r:embed="rId3" cstate="print"/>
            <a:stretch>
              <a:fillRect/>
            </a:stretch>
          </p:blipFill>
          <p:spPr>
            <a:xfrm>
              <a:off x="3654551" y="3428998"/>
              <a:ext cx="4882896" cy="3305554"/>
            </a:xfrm>
            <a:prstGeom prst="rect">
              <a:avLst/>
            </a:prstGeom>
          </p:spPr>
        </p:pic>
        <p:sp>
          <p:nvSpPr>
            <p:cNvPr id="4" name="object 4"/>
            <p:cNvSpPr/>
            <p:nvPr/>
          </p:nvSpPr>
          <p:spPr>
            <a:xfrm>
              <a:off x="5397245" y="4141470"/>
              <a:ext cx="3011805" cy="1748155"/>
            </a:xfrm>
            <a:custGeom>
              <a:avLst/>
              <a:gdLst/>
              <a:ahLst/>
              <a:cxnLst/>
              <a:rect l="l" t="t" r="r" b="b"/>
              <a:pathLst>
                <a:path w="3011804" h="1748154">
                  <a:moveTo>
                    <a:pt x="0" y="1748027"/>
                  </a:moveTo>
                  <a:lnTo>
                    <a:pt x="3011424" y="1748027"/>
                  </a:lnTo>
                  <a:lnTo>
                    <a:pt x="3011424" y="0"/>
                  </a:lnTo>
                  <a:lnTo>
                    <a:pt x="0" y="0"/>
                  </a:lnTo>
                  <a:lnTo>
                    <a:pt x="0" y="1748027"/>
                  </a:lnTo>
                  <a:close/>
                </a:path>
              </a:pathLst>
            </a:custGeom>
            <a:ln w="38100">
              <a:solidFill>
                <a:srgbClr val="FF000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Ark</a:t>
            </a:r>
            <a:r>
              <a:rPr spc="-10" dirty="0"/>
              <a:t> analysis</a:t>
            </a:r>
          </a:p>
        </p:txBody>
      </p:sp>
      <p:sp>
        <p:nvSpPr>
          <p:cNvPr id="6" name="object 6"/>
          <p:cNvSpPr txBox="1"/>
          <p:nvPr/>
        </p:nvSpPr>
        <p:spPr>
          <a:xfrm>
            <a:off x="916939" y="1723542"/>
            <a:ext cx="7313930" cy="1560830"/>
          </a:xfrm>
          <a:prstGeom prst="rect">
            <a:avLst/>
          </a:prstGeom>
        </p:spPr>
        <p:txBody>
          <a:bodyPr vert="horz" wrap="square" lIns="0" tIns="98425" rIns="0" bIns="0" rtlCol="0">
            <a:spAutoFit/>
          </a:bodyPr>
          <a:lstStyle/>
          <a:p>
            <a:pPr marL="240665" indent="-227965">
              <a:lnSpc>
                <a:spcPct val="100000"/>
              </a:lnSpc>
              <a:spcBef>
                <a:spcPts val="775"/>
              </a:spcBef>
              <a:buClr>
                <a:srgbClr val="FF681E"/>
              </a:buClr>
              <a:buFont typeface="Arial"/>
              <a:buChar char="•"/>
              <a:tabLst>
                <a:tab pos="240665" algn="l"/>
              </a:tabLst>
            </a:pPr>
            <a:r>
              <a:rPr sz="2800" u="sng" spc="-20" dirty="0">
                <a:solidFill>
                  <a:srgbClr val="5DB7B0"/>
                </a:solidFill>
                <a:uFill>
                  <a:solidFill>
                    <a:srgbClr val="5DB7B0"/>
                  </a:solidFill>
                </a:uFill>
                <a:latin typeface="Corbel"/>
                <a:cs typeface="Corbel"/>
                <a:hlinkClick r:id="rId4"/>
              </a:rPr>
              <a:t>https://ark-</a:t>
            </a:r>
            <a:r>
              <a:rPr sz="2800" u="sng" spc="-10" dirty="0">
                <a:solidFill>
                  <a:srgbClr val="5DB7B0"/>
                </a:solidFill>
                <a:uFill>
                  <a:solidFill>
                    <a:srgbClr val="5DB7B0"/>
                  </a:solidFill>
                </a:uFill>
                <a:latin typeface="Corbel"/>
                <a:cs typeface="Corbel"/>
                <a:hlinkClick r:id="rId4"/>
              </a:rPr>
              <a:t>analysis.readthedocs.io/en/latest/</a:t>
            </a:r>
            <a:endParaRPr sz="2800">
              <a:latin typeface="Corbel"/>
              <a:cs typeface="Corbel"/>
            </a:endParaRPr>
          </a:p>
          <a:p>
            <a:pPr marL="240665" indent="-227965">
              <a:lnSpc>
                <a:spcPct val="100000"/>
              </a:lnSpc>
              <a:spcBef>
                <a:spcPts val="670"/>
              </a:spcBef>
              <a:buClr>
                <a:srgbClr val="FF681E"/>
              </a:buClr>
              <a:buFont typeface="Arial"/>
              <a:buChar char="•"/>
              <a:tabLst>
                <a:tab pos="240665" algn="l"/>
              </a:tabLst>
            </a:pPr>
            <a:r>
              <a:rPr sz="2800" spc="-10" dirty="0">
                <a:solidFill>
                  <a:srgbClr val="1B2944"/>
                </a:solidFill>
                <a:latin typeface="Corbel"/>
                <a:cs typeface="Corbel"/>
              </a:rPr>
              <a:t>Michael</a:t>
            </a:r>
            <a:r>
              <a:rPr sz="2800" spc="-130" dirty="0">
                <a:solidFill>
                  <a:srgbClr val="1B2944"/>
                </a:solidFill>
                <a:latin typeface="Corbel"/>
                <a:cs typeface="Corbel"/>
              </a:rPr>
              <a:t> </a:t>
            </a:r>
            <a:r>
              <a:rPr sz="2800" dirty="0">
                <a:solidFill>
                  <a:srgbClr val="1B2944"/>
                </a:solidFill>
                <a:latin typeface="Corbel"/>
                <a:cs typeface="Corbel"/>
              </a:rPr>
              <a:t>Angelo</a:t>
            </a:r>
            <a:r>
              <a:rPr sz="2800" spc="-30" dirty="0">
                <a:solidFill>
                  <a:srgbClr val="1B2944"/>
                </a:solidFill>
                <a:latin typeface="Corbel"/>
                <a:cs typeface="Corbel"/>
              </a:rPr>
              <a:t> </a:t>
            </a:r>
            <a:r>
              <a:rPr sz="2800" dirty="0">
                <a:solidFill>
                  <a:srgbClr val="1B2944"/>
                </a:solidFill>
                <a:latin typeface="Corbel"/>
                <a:cs typeface="Corbel"/>
              </a:rPr>
              <a:t>lab</a:t>
            </a:r>
            <a:r>
              <a:rPr sz="2800" spc="-20" dirty="0">
                <a:solidFill>
                  <a:srgbClr val="1B2944"/>
                </a:solidFill>
                <a:latin typeface="Corbel"/>
                <a:cs typeface="Corbel"/>
              </a:rPr>
              <a:t> </a:t>
            </a:r>
            <a:r>
              <a:rPr sz="2800" spc="-10" dirty="0">
                <a:solidFill>
                  <a:srgbClr val="1B2944"/>
                </a:solidFill>
                <a:latin typeface="Corbel"/>
                <a:cs typeface="Corbel"/>
              </a:rPr>
              <a:t>(Stanford)</a:t>
            </a:r>
            <a:endParaRPr sz="2800">
              <a:latin typeface="Corbel"/>
              <a:cs typeface="Corbel"/>
            </a:endParaRPr>
          </a:p>
          <a:p>
            <a:pPr marL="240665" indent="-227965">
              <a:lnSpc>
                <a:spcPct val="100000"/>
              </a:lnSpc>
              <a:spcBef>
                <a:spcPts val="660"/>
              </a:spcBef>
              <a:buClr>
                <a:srgbClr val="FF681E"/>
              </a:buClr>
              <a:buFont typeface="Arial"/>
              <a:buChar char="•"/>
              <a:tabLst>
                <a:tab pos="240665" algn="l"/>
              </a:tabLst>
            </a:pPr>
            <a:r>
              <a:rPr sz="2800" spc="-20" dirty="0">
                <a:solidFill>
                  <a:srgbClr val="1B2944"/>
                </a:solidFill>
                <a:latin typeface="Corbel"/>
                <a:cs typeface="Corbel"/>
              </a:rPr>
              <a:t>Toolbox</a:t>
            </a:r>
            <a:r>
              <a:rPr sz="2800" spc="-80" dirty="0">
                <a:solidFill>
                  <a:srgbClr val="1B2944"/>
                </a:solidFill>
                <a:latin typeface="Corbel"/>
                <a:cs typeface="Corbel"/>
              </a:rPr>
              <a:t> </a:t>
            </a:r>
            <a:r>
              <a:rPr sz="2800" dirty="0">
                <a:solidFill>
                  <a:srgbClr val="1B2944"/>
                </a:solidFill>
                <a:latin typeface="Corbel"/>
                <a:cs typeface="Corbel"/>
              </a:rPr>
              <a:t>for</a:t>
            </a:r>
            <a:r>
              <a:rPr sz="2800" spc="-95" dirty="0">
                <a:solidFill>
                  <a:srgbClr val="1B2944"/>
                </a:solidFill>
                <a:latin typeface="Corbel"/>
                <a:cs typeface="Corbel"/>
              </a:rPr>
              <a:t> </a:t>
            </a:r>
            <a:r>
              <a:rPr sz="2800" dirty="0">
                <a:solidFill>
                  <a:srgbClr val="1B2944"/>
                </a:solidFill>
                <a:latin typeface="Corbel"/>
                <a:cs typeface="Corbel"/>
              </a:rPr>
              <a:t>analyzing</a:t>
            </a:r>
            <a:r>
              <a:rPr sz="2800" spc="-65" dirty="0">
                <a:solidFill>
                  <a:srgbClr val="1B2944"/>
                </a:solidFill>
                <a:latin typeface="Corbel"/>
                <a:cs typeface="Corbel"/>
              </a:rPr>
              <a:t> </a:t>
            </a:r>
            <a:r>
              <a:rPr sz="2800" dirty="0">
                <a:solidFill>
                  <a:srgbClr val="1B2944"/>
                </a:solidFill>
                <a:latin typeface="Corbel"/>
                <a:cs typeface="Corbel"/>
              </a:rPr>
              <a:t>multiplexed</a:t>
            </a:r>
            <a:r>
              <a:rPr sz="2800" spc="-65" dirty="0">
                <a:solidFill>
                  <a:srgbClr val="1B2944"/>
                </a:solidFill>
                <a:latin typeface="Corbel"/>
                <a:cs typeface="Corbel"/>
              </a:rPr>
              <a:t> </a:t>
            </a:r>
            <a:r>
              <a:rPr sz="2800" dirty="0">
                <a:solidFill>
                  <a:srgbClr val="1B2944"/>
                </a:solidFill>
                <a:latin typeface="Corbel"/>
                <a:cs typeface="Corbel"/>
              </a:rPr>
              <a:t>imaging</a:t>
            </a:r>
            <a:r>
              <a:rPr sz="2800" spc="-70" dirty="0">
                <a:solidFill>
                  <a:srgbClr val="1B2944"/>
                </a:solidFill>
                <a:latin typeface="Corbel"/>
                <a:cs typeface="Corbel"/>
              </a:rPr>
              <a:t> </a:t>
            </a:r>
            <a:r>
              <a:rPr sz="2800" spc="-10" dirty="0">
                <a:solidFill>
                  <a:srgbClr val="1B2944"/>
                </a:solidFill>
                <a:latin typeface="Corbel"/>
                <a:cs typeface="Corbel"/>
              </a:rPr>
              <a:t>data.</a:t>
            </a:r>
            <a:endParaRPr sz="2800">
              <a:latin typeface="Corbel"/>
              <a:cs typeface="Corbel"/>
            </a:endParaRPr>
          </a:p>
        </p:txBody>
      </p:sp>
      <p:sp>
        <p:nvSpPr>
          <p:cNvPr id="7" name="object 7"/>
          <p:cNvSpPr txBox="1"/>
          <p:nvPr/>
        </p:nvSpPr>
        <p:spPr>
          <a:xfrm>
            <a:off x="5972302" y="5913831"/>
            <a:ext cx="1948180" cy="391160"/>
          </a:xfrm>
          <a:prstGeom prst="rect">
            <a:avLst/>
          </a:prstGeom>
        </p:spPr>
        <p:txBody>
          <a:bodyPr vert="horz" wrap="square" lIns="0" tIns="12700" rIns="0" bIns="0" rtlCol="0">
            <a:spAutoFit/>
          </a:bodyPr>
          <a:lstStyle/>
          <a:p>
            <a:pPr marL="12700" marR="5080">
              <a:lnSpc>
                <a:spcPct val="100000"/>
              </a:lnSpc>
              <a:spcBef>
                <a:spcPts val="100"/>
              </a:spcBef>
            </a:pPr>
            <a:r>
              <a:rPr sz="1200" u="sng" spc="-10" dirty="0">
                <a:solidFill>
                  <a:srgbClr val="5DB7B0"/>
                </a:solidFill>
                <a:uFill>
                  <a:solidFill>
                    <a:srgbClr val="5DB7B0"/>
                  </a:solidFill>
                </a:uFill>
                <a:latin typeface="Corbel"/>
                <a:cs typeface="Corbel"/>
                <a:hlinkClick r:id="rId5"/>
              </a:rPr>
              <a:t>https://www.youtube.com/wat</a:t>
            </a:r>
            <a:r>
              <a:rPr sz="1200" spc="-10" dirty="0">
                <a:solidFill>
                  <a:srgbClr val="5DB7B0"/>
                </a:solidFill>
                <a:latin typeface="Corbel"/>
                <a:cs typeface="Corbel"/>
              </a:rPr>
              <a:t> </a:t>
            </a:r>
            <a:r>
              <a:rPr sz="1200" u="sng" spc="-10" dirty="0">
                <a:solidFill>
                  <a:srgbClr val="5DB7B0"/>
                </a:solidFill>
                <a:uFill>
                  <a:solidFill>
                    <a:srgbClr val="5DB7B0"/>
                  </a:solidFill>
                </a:uFill>
                <a:latin typeface="Corbel"/>
                <a:cs typeface="Corbel"/>
                <a:hlinkClick r:id="rId5"/>
              </a:rPr>
              <a:t>ch?v=HQAkS7kbzH8&amp;t=3662s</a:t>
            </a:r>
            <a:endParaRPr sz="1200">
              <a:latin typeface="Corbel"/>
              <a:cs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1DDE-54F3-3692-4B99-4E1AF128F8D0}"/>
              </a:ext>
            </a:extLst>
          </p:cNvPr>
          <p:cNvSpPr>
            <a:spLocks noGrp="1"/>
          </p:cNvSpPr>
          <p:nvPr>
            <p:ph type="title"/>
          </p:nvPr>
        </p:nvSpPr>
        <p:spPr>
          <a:xfrm>
            <a:off x="916939" y="609676"/>
            <a:ext cx="9433560" cy="677108"/>
          </a:xfrm>
        </p:spPr>
        <p:txBody>
          <a:bodyPr/>
          <a:lstStyle/>
          <a:p>
            <a:r>
              <a:rPr lang="en-US" dirty="0"/>
              <a:t>Ark: tools for spatial analysis</a:t>
            </a:r>
            <a:endParaRPr lang="en-BE" dirty="0"/>
          </a:p>
        </p:txBody>
      </p:sp>
      <p:pic>
        <p:nvPicPr>
          <p:cNvPr id="6" name="Picture 5">
            <a:extLst>
              <a:ext uri="{FF2B5EF4-FFF2-40B4-BE49-F238E27FC236}">
                <a16:creationId xmlns:a16="http://schemas.microsoft.com/office/drawing/2014/main" id="{90958156-D52B-3A22-71C3-660F20D8140D}"/>
              </a:ext>
            </a:extLst>
          </p:cNvPr>
          <p:cNvPicPr>
            <a:picLocks noChangeAspect="1"/>
          </p:cNvPicPr>
          <p:nvPr/>
        </p:nvPicPr>
        <p:blipFill rotWithShape="1">
          <a:blip r:embed="rId3"/>
          <a:srcRect l="41771" t="20693"/>
          <a:stretch/>
        </p:blipFill>
        <p:spPr>
          <a:xfrm>
            <a:off x="5334000" y="1342523"/>
            <a:ext cx="6612012" cy="5363076"/>
          </a:xfrm>
          <a:prstGeom prst="rect">
            <a:avLst/>
          </a:prstGeom>
        </p:spPr>
      </p:pic>
      <p:pic>
        <p:nvPicPr>
          <p:cNvPr id="7" name="Picture 6">
            <a:extLst>
              <a:ext uri="{FF2B5EF4-FFF2-40B4-BE49-F238E27FC236}">
                <a16:creationId xmlns:a16="http://schemas.microsoft.com/office/drawing/2014/main" id="{AB6CEB8F-9C1D-4AD3-4AC7-68AC540D6704}"/>
              </a:ext>
            </a:extLst>
          </p:cNvPr>
          <p:cNvPicPr>
            <a:picLocks noChangeAspect="1"/>
          </p:cNvPicPr>
          <p:nvPr/>
        </p:nvPicPr>
        <p:blipFill rotWithShape="1">
          <a:blip r:embed="rId3"/>
          <a:srcRect l="1011" t="20693" r="66640" b="7604"/>
          <a:stretch/>
        </p:blipFill>
        <p:spPr>
          <a:xfrm>
            <a:off x="281156" y="1242855"/>
            <a:ext cx="4138443" cy="5462745"/>
          </a:xfrm>
          <a:prstGeom prst="rect">
            <a:avLst/>
          </a:prstGeom>
        </p:spPr>
      </p:pic>
    </p:spTree>
    <p:extLst>
      <p:ext uri="{BB962C8B-B14F-4D97-AF65-F5344CB8AC3E}">
        <p14:creationId xmlns:p14="http://schemas.microsoft.com/office/powerpoint/2010/main" val="2084089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7688" y="3917315"/>
            <a:ext cx="8531352" cy="2731008"/>
            <a:chOff x="1542288" y="3663696"/>
            <a:chExt cx="8531352" cy="2731008"/>
          </a:xfrm>
        </p:grpSpPr>
        <p:pic>
          <p:nvPicPr>
            <p:cNvPr id="3" name="object 3"/>
            <p:cNvPicPr/>
            <p:nvPr/>
          </p:nvPicPr>
          <p:blipFill>
            <a:blip r:embed="rId3" cstate="print"/>
            <a:stretch>
              <a:fillRect/>
            </a:stretch>
          </p:blipFill>
          <p:spPr>
            <a:xfrm>
              <a:off x="4381500" y="3663696"/>
              <a:ext cx="2610611" cy="2731008"/>
            </a:xfrm>
            <a:prstGeom prst="rect">
              <a:avLst/>
            </a:prstGeom>
          </p:spPr>
        </p:pic>
        <p:pic>
          <p:nvPicPr>
            <p:cNvPr id="4" name="object 4"/>
            <p:cNvPicPr/>
            <p:nvPr/>
          </p:nvPicPr>
          <p:blipFill>
            <a:blip r:embed="rId4" cstate="print"/>
            <a:stretch>
              <a:fillRect/>
            </a:stretch>
          </p:blipFill>
          <p:spPr>
            <a:xfrm>
              <a:off x="1542288" y="3724656"/>
              <a:ext cx="2628900" cy="2648712"/>
            </a:xfrm>
            <a:prstGeom prst="rect">
              <a:avLst/>
            </a:prstGeom>
          </p:spPr>
        </p:pic>
        <p:pic>
          <p:nvPicPr>
            <p:cNvPr id="5" name="object 5"/>
            <p:cNvPicPr/>
            <p:nvPr/>
          </p:nvPicPr>
          <p:blipFill>
            <a:blip r:embed="rId5" cstate="print"/>
            <a:stretch>
              <a:fillRect/>
            </a:stretch>
          </p:blipFill>
          <p:spPr>
            <a:xfrm>
              <a:off x="7200900" y="3687445"/>
              <a:ext cx="2872740" cy="2612136"/>
            </a:xfrm>
            <a:prstGeom prst="rect">
              <a:avLst/>
            </a:prstGeom>
          </p:spPr>
        </p:pic>
      </p:grpSp>
      <p:sp>
        <p:nvSpPr>
          <p:cNvPr id="6" name="object 6"/>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Ark</a:t>
            </a:r>
            <a:r>
              <a:rPr spc="-20" dirty="0"/>
              <a:t> </a:t>
            </a:r>
            <a:r>
              <a:rPr dirty="0"/>
              <a:t>–</a:t>
            </a:r>
            <a:r>
              <a:rPr spc="-5" dirty="0"/>
              <a:t> </a:t>
            </a:r>
            <a:r>
              <a:rPr dirty="0"/>
              <a:t>pairwise</a:t>
            </a:r>
            <a:r>
              <a:rPr spc="-35" dirty="0"/>
              <a:t> </a:t>
            </a:r>
            <a:r>
              <a:rPr spc="-10" dirty="0"/>
              <a:t>enrichment</a:t>
            </a:r>
          </a:p>
        </p:txBody>
      </p:sp>
      <p:sp>
        <p:nvSpPr>
          <p:cNvPr id="7" name="object 7"/>
          <p:cNvSpPr txBox="1">
            <a:spLocks noGrp="1"/>
          </p:cNvSpPr>
          <p:nvPr>
            <p:ph type="body" idx="1"/>
          </p:nvPr>
        </p:nvSpPr>
        <p:spPr>
          <a:xfrm>
            <a:off x="916938" y="1809749"/>
            <a:ext cx="10817861" cy="1728678"/>
          </a:xfrm>
          <a:prstGeom prst="rect">
            <a:avLst/>
          </a:prstGeom>
        </p:spPr>
        <p:txBody>
          <a:bodyPr vert="horz" wrap="square" lIns="0" tIns="60960" rIns="0" bIns="0" rtlCol="0">
            <a:spAutoFit/>
          </a:bodyPr>
          <a:lstStyle/>
          <a:p>
            <a:pPr marL="240029" marR="5080" indent="-227965">
              <a:lnSpc>
                <a:spcPts val="3020"/>
              </a:lnSpc>
              <a:spcBef>
                <a:spcPts val="480"/>
              </a:spcBef>
              <a:buClr>
                <a:srgbClr val="FF681E"/>
              </a:buClr>
              <a:buFont typeface="Arial"/>
              <a:buChar char="•"/>
              <a:tabLst>
                <a:tab pos="241300" algn="l"/>
              </a:tabLst>
            </a:pPr>
            <a:r>
              <a:rPr lang="en-US" b="1" spc="-65" dirty="0"/>
              <a:t>cell-cell enrichment</a:t>
            </a:r>
            <a:r>
              <a:rPr lang="en-US" spc="-65" dirty="0"/>
              <a:t>:</a:t>
            </a:r>
            <a:r>
              <a:rPr spc="-65" dirty="0"/>
              <a:t> </a:t>
            </a:r>
            <a:r>
              <a:rPr dirty="0"/>
              <a:t>investigating</a:t>
            </a:r>
            <a:r>
              <a:rPr spc="-45" dirty="0"/>
              <a:t> </a:t>
            </a:r>
            <a:r>
              <a:rPr dirty="0"/>
              <a:t>whether</a:t>
            </a:r>
            <a:r>
              <a:rPr spc="-60" dirty="0"/>
              <a:t> </a:t>
            </a:r>
            <a:r>
              <a:rPr dirty="0"/>
              <a:t>cell</a:t>
            </a:r>
            <a:r>
              <a:rPr spc="-65" dirty="0"/>
              <a:t> </a:t>
            </a:r>
            <a:r>
              <a:rPr dirty="0"/>
              <a:t>types</a:t>
            </a:r>
            <a:r>
              <a:rPr spc="-60" dirty="0"/>
              <a:t> </a:t>
            </a:r>
            <a:r>
              <a:rPr dirty="0"/>
              <a:t>are</a:t>
            </a:r>
            <a:r>
              <a:rPr spc="-45" dirty="0"/>
              <a:t> </a:t>
            </a:r>
            <a:r>
              <a:rPr dirty="0"/>
              <a:t>found</a:t>
            </a:r>
            <a:r>
              <a:rPr spc="-60" dirty="0"/>
              <a:t> </a:t>
            </a:r>
            <a:r>
              <a:rPr dirty="0"/>
              <a:t>in</a:t>
            </a:r>
            <a:r>
              <a:rPr spc="-65" dirty="0"/>
              <a:t> </a:t>
            </a:r>
            <a:r>
              <a:rPr dirty="0"/>
              <a:t>close</a:t>
            </a:r>
            <a:r>
              <a:rPr spc="-50" dirty="0"/>
              <a:t> </a:t>
            </a:r>
            <a:r>
              <a:rPr spc="-10" dirty="0"/>
              <a:t>proximity</a:t>
            </a:r>
            <a:r>
              <a:rPr lang="en-US" spc="-10" dirty="0"/>
              <a:t> </a:t>
            </a:r>
            <a:r>
              <a:rPr dirty="0"/>
              <a:t>to</a:t>
            </a:r>
            <a:r>
              <a:rPr spc="-35" dirty="0"/>
              <a:t> </a:t>
            </a:r>
            <a:r>
              <a:rPr dirty="0"/>
              <a:t>each</a:t>
            </a:r>
            <a:r>
              <a:rPr spc="-35" dirty="0"/>
              <a:t> </a:t>
            </a:r>
            <a:r>
              <a:rPr dirty="0"/>
              <a:t>other</a:t>
            </a:r>
            <a:r>
              <a:rPr spc="-30" dirty="0"/>
              <a:t> </a:t>
            </a:r>
            <a:r>
              <a:rPr dirty="0"/>
              <a:t>more</a:t>
            </a:r>
            <a:r>
              <a:rPr spc="-30" dirty="0"/>
              <a:t> </a:t>
            </a:r>
            <a:r>
              <a:rPr dirty="0"/>
              <a:t>often</a:t>
            </a:r>
            <a:r>
              <a:rPr spc="-30" dirty="0"/>
              <a:t> </a:t>
            </a:r>
            <a:r>
              <a:rPr dirty="0"/>
              <a:t>than</a:t>
            </a:r>
            <a:r>
              <a:rPr spc="-25" dirty="0"/>
              <a:t> </a:t>
            </a:r>
            <a:r>
              <a:rPr spc="-10" dirty="0"/>
              <a:t>chance.</a:t>
            </a:r>
          </a:p>
          <a:p>
            <a:pPr marL="240665" indent="-227965">
              <a:lnSpc>
                <a:spcPts val="3190"/>
              </a:lnSpc>
              <a:spcBef>
                <a:spcPts val="635"/>
              </a:spcBef>
              <a:buClr>
                <a:srgbClr val="FF681E"/>
              </a:buClr>
              <a:buFont typeface="Arial"/>
              <a:buChar char="•"/>
              <a:tabLst>
                <a:tab pos="240665" algn="l"/>
              </a:tabLst>
            </a:pPr>
            <a:r>
              <a:rPr lang="en-US" b="1" dirty="0"/>
              <a:t>cell-histological feature enrichment</a:t>
            </a:r>
            <a:r>
              <a:rPr lang="en-US" dirty="0"/>
              <a:t>: </a:t>
            </a:r>
            <a:r>
              <a:rPr dirty="0"/>
              <a:t>studying</a:t>
            </a:r>
            <a:r>
              <a:rPr spc="-55" dirty="0"/>
              <a:t> </a:t>
            </a:r>
            <a:r>
              <a:rPr dirty="0"/>
              <a:t>whether</a:t>
            </a:r>
            <a:r>
              <a:rPr spc="-60" dirty="0"/>
              <a:t> </a:t>
            </a:r>
            <a:r>
              <a:rPr dirty="0"/>
              <a:t>cell</a:t>
            </a:r>
            <a:r>
              <a:rPr spc="-60" dirty="0"/>
              <a:t> </a:t>
            </a:r>
            <a:r>
              <a:rPr dirty="0"/>
              <a:t>types</a:t>
            </a:r>
            <a:r>
              <a:rPr spc="-60" dirty="0"/>
              <a:t> </a:t>
            </a:r>
            <a:r>
              <a:rPr dirty="0"/>
              <a:t>are</a:t>
            </a:r>
            <a:r>
              <a:rPr spc="-60" dirty="0"/>
              <a:t> </a:t>
            </a:r>
            <a:r>
              <a:rPr dirty="0"/>
              <a:t>enriched</a:t>
            </a:r>
            <a:r>
              <a:rPr spc="-60" dirty="0"/>
              <a:t> </a:t>
            </a:r>
            <a:r>
              <a:rPr dirty="0"/>
              <a:t>around</a:t>
            </a:r>
            <a:r>
              <a:rPr spc="-50" dirty="0"/>
              <a:t> a</a:t>
            </a:r>
            <a:r>
              <a:rPr lang="en-US" spc="-50" dirty="0"/>
              <a:t> </a:t>
            </a:r>
            <a:r>
              <a:rPr dirty="0"/>
              <a:t>particular</a:t>
            </a:r>
            <a:r>
              <a:rPr spc="-65" dirty="0"/>
              <a:t> </a:t>
            </a:r>
            <a:r>
              <a:rPr dirty="0"/>
              <a:t>feature</a:t>
            </a:r>
            <a:r>
              <a:rPr spc="-90" dirty="0"/>
              <a:t> </a:t>
            </a:r>
            <a:r>
              <a:rPr dirty="0"/>
              <a:t>(e.g.</a:t>
            </a:r>
            <a:r>
              <a:rPr spc="-100" dirty="0"/>
              <a:t> </a:t>
            </a:r>
            <a:r>
              <a:rPr dirty="0"/>
              <a:t>arteri</a:t>
            </a:r>
            <a:r>
              <a:rPr lang="en-US" dirty="0"/>
              <a:t>es</a:t>
            </a:r>
            <a:r>
              <a:rPr dirty="0"/>
              <a:t>,</a:t>
            </a:r>
            <a:r>
              <a:rPr spc="-75" dirty="0"/>
              <a:t> </a:t>
            </a:r>
            <a:r>
              <a:rPr dirty="0"/>
              <a:t>glands,</a:t>
            </a:r>
            <a:r>
              <a:rPr spc="-70" dirty="0"/>
              <a:t> </a:t>
            </a:r>
            <a:r>
              <a:rPr dirty="0"/>
              <a:t>tumors,</a:t>
            </a:r>
            <a:r>
              <a:rPr spc="-70" dirty="0"/>
              <a:t> </a:t>
            </a:r>
            <a:r>
              <a:rPr spc="-25" dirty="0"/>
              <a:t>…).</a:t>
            </a:r>
          </a:p>
        </p:txBody>
      </p:sp>
      <p:pic>
        <p:nvPicPr>
          <p:cNvPr id="11" name="Picture 10">
            <a:extLst>
              <a:ext uri="{FF2B5EF4-FFF2-40B4-BE49-F238E27FC236}">
                <a16:creationId xmlns:a16="http://schemas.microsoft.com/office/drawing/2014/main" id="{150C44DD-79E6-D7D9-1A7D-2F78119B9103}"/>
              </a:ext>
            </a:extLst>
          </p:cNvPr>
          <p:cNvPicPr>
            <a:picLocks noChangeAspect="1"/>
          </p:cNvPicPr>
          <p:nvPr/>
        </p:nvPicPr>
        <p:blipFill>
          <a:blip r:embed="rId6"/>
          <a:stretch>
            <a:fillRect/>
          </a:stretch>
        </p:blipFill>
        <p:spPr>
          <a:xfrm>
            <a:off x="8945336" y="4324477"/>
            <a:ext cx="3018064" cy="222872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4DB5-0DDE-E556-E2EB-9CA81F38791E}"/>
              </a:ext>
            </a:extLst>
          </p:cNvPr>
          <p:cNvSpPr>
            <a:spLocks noGrp="1"/>
          </p:cNvSpPr>
          <p:nvPr>
            <p:ph type="title"/>
          </p:nvPr>
        </p:nvSpPr>
        <p:spPr>
          <a:xfrm>
            <a:off x="916939" y="609676"/>
            <a:ext cx="9433560" cy="677108"/>
          </a:xfrm>
        </p:spPr>
        <p:txBody>
          <a:bodyPr/>
          <a:lstStyle/>
          <a:p>
            <a:r>
              <a:rPr lang="en-US" dirty="0"/>
              <a:t>Ark – pairwise enrichment algorithm</a:t>
            </a:r>
            <a:endParaRPr lang="en-BE" dirty="0"/>
          </a:p>
        </p:txBody>
      </p:sp>
      <p:sp>
        <p:nvSpPr>
          <p:cNvPr id="3" name="Text Placeholder 2">
            <a:extLst>
              <a:ext uri="{FF2B5EF4-FFF2-40B4-BE49-F238E27FC236}">
                <a16:creationId xmlns:a16="http://schemas.microsoft.com/office/drawing/2014/main" id="{45DB3381-3282-086D-D164-4D417AF90755}"/>
              </a:ext>
            </a:extLst>
          </p:cNvPr>
          <p:cNvSpPr>
            <a:spLocks noGrp="1"/>
          </p:cNvSpPr>
          <p:nvPr>
            <p:ph type="body" idx="1"/>
          </p:nvPr>
        </p:nvSpPr>
        <p:spPr/>
        <p:txBody>
          <a:bodyPr/>
          <a:lstStyle/>
          <a:p>
            <a:endParaRPr lang="en-BE"/>
          </a:p>
        </p:txBody>
      </p:sp>
      <p:sp>
        <p:nvSpPr>
          <p:cNvPr id="4" name="Rectangle 3">
            <a:extLst>
              <a:ext uri="{FF2B5EF4-FFF2-40B4-BE49-F238E27FC236}">
                <a16:creationId xmlns:a16="http://schemas.microsoft.com/office/drawing/2014/main" id="{DD911B91-7231-54A1-FDD7-BE68CB81DB71}"/>
              </a:ext>
            </a:extLst>
          </p:cNvPr>
          <p:cNvSpPr/>
          <p:nvPr/>
        </p:nvSpPr>
        <p:spPr>
          <a:xfrm>
            <a:off x="0" y="5638800"/>
            <a:ext cx="121920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a:extLst>
              <a:ext uri="{FF2B5EF4-FFF2-40B4-BE49-F238E27FC236}">
                <a16:creationId xmlns:a16="http://schemas.microsoft.com/office/drawing/2014/main" id="{7BCE0FF4-9971-B038-CCAE-CA53DE47FB50}"/>
              </a:ext>
            </a:extLst>
          </p:cNvPr>
          <p:cNvPicPr>
            <a:picLocks noChangeAspect="1"/>
          </p:cNvPicPr>
          <p:nvPr/>
        </p:nvPicPr>
        <p:blipFill rotWithShape="1">
          <a:blip r:embed="rId3"/>
          <a:srcRect t="15224"/>
          <a:stretch/>
        </p:blipFill>
        <p:spPr>
          <a:xfrm>
            <a:off x="505268" y="1766764"/>
            <a:ext cx="11181463" cy="5029276"/>
          </a:xfrm>
          <a:prstGeom prst="rect">
            <a:avLst/>
          </a:prstGeom>
        </p:spPr>
      </p:pic>
      <p:sp>
        <p:nvSpPr>
          <p:cNvPr id="5" name="TextBox 4">
            <a:extLst>
              <a:ext uri="{FF2B5EF4-FFF2-40B4-BE49-F238E27FC236}">
                <a16:creationId xmlns:a16="http://schemas.microsoft.com/office/drawing/2014/main" id="{00BB82B1-BDA6-8035-245B-9D5AB9690167}"/>
              </a:ext>
            </a:extLst>
          </p:cNvPr>
          <p:cNvSpPr txBox="1"/>
          <p:nvPr/>
        </p:nvSpPr>
        <p:spPr>
          <a:xfrm>
            <a:off x="1600200" y="2362200"/>
            <a:ext cx="2971800" cy="381000"/>
          </a:xfrm>
          <a:prstGeom prst="rect">
            <a:avLst/>
          </a:prstGeom>
          <a:noFill/>
        </p:spPr>
        <p:txBody>
          <a:bodyPr wrap="square" rtlCol="0">
            <a:spAutoFit/>
          </a:bodyPr>
          <a:lstStyle/>
          <a:p>
            <a:r>
              <a:rPr lang="en-US" b="1" dirty="0">
                <a:solidFill>
                  <a:srgbClr val="FF0000"/>
                </a:solidFill>
              </a:rPr>
              <a:t>(Cell Phenotype Map)</a:t>
            </a:r>
            <a:endParaRPr lang="en-BE" b="1" dirty="0">
              <a:solidFill>
                <a:srgbClr val="FF0000"/>
              </a:solidFill>
            </a:endParaRPr>
          </a:p>
        </p:txBody>
      </p:sp>
    </p:spTree>
    <p:extLst>
      <p:ext uri="{BB962C8B-B14F-4D97-AF65-F5344CB8AC3E}">
        <p14:creationId xmlns:p14="http://schemas.microsoft.com/office/powerpoint/2010/main" val="425077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733800" y="3200400"/>
            <a:ext cx="5718048" cy="3428998"/>
          </a:xfrm>
          <a:prstGeom prst="rect">
            <a:avLst/>
          </a:prstGeom>
        </p:spPr>
      </p:pic>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Ark</a:t>
            </a:r>
            <a:r>
              <a:rPr spc="-25" dirty="0"/>
              <a:t> </a:t>
            </a:r>
            <a:r>
              <a:rPr dirty="0"/>
              <a:t>– neighborhood</a:t>
            </a:r>
            <a:r>
              <a:rPr spc="-25" dirty="0"/>
              <a:t> </a:t>
            </a:r>
            <a:r>
              <a:rPr dirty="0"/>
              <a:t>analysis</a:t>
            </a:r>
            <a:r>
              <a:rPr lang="en-US" spc="-40" dirty="0"/>
              <a:t>: </a:t>
            </a:r>
            <a:r>
              <a:rPr spc="-10" dirty="0"/>
              <a:t>K-means</a:t>
            </a:r>
          </a:p>
        </p:txBody>
      </p:sp>
      <p:sp>
        <p:nvSpPr>
          <p:cNvPr id="4" name="object 4"/>
          <p:cNvSpPr txBox="1"/>
          <p:nvPr/>
        </p:nvSpPr>
        <p:spPr>
          <a:xfrm>
            <a:off x="916939" y="1809749"/>
            <a:ext cx="10210800" cy="1604010"/>
          </a:xfrm>
          <a:prstGeom prst="rect">
            <a:avLst/>
          </a:prstGeom>
        </p:spPr>
        <p:txBody>
          <a:bodyPr vert="horz" wrap="square" lIns="0" tIns="54610" rIns="0" bIns="0" rtlCol="0">
            <a:spAutoFit/>
          </a:bodyPr>
          <a:lstStyle/>
          <a:p>
            <a:pPr marL="240029" marR="5080" indent="-227965">
              <a:lnSpc>
                <a:spcPct val="90000"/>
              </a:lnSpc>
              <a:spcBef>
                <a:spcPts val="430"/>
              </a:spcBef>
              <a:buClr>
                <a:srgbClr val="FF681E"/>
              </a:buClr>
              <a:buFont typeface="Arial"/>
              <a:buChar char="•"/>
              <a:tabLst>
                <a:tab pos="241300" algn="l"/>
              </a:tabLst>
            </a:pPr>
            <a:r>
              <a:rPr sz="2800" b="1" spc="-10" dirty="0">
                <a:solidFill>
                  <a:srgbClr val="1B2944"/>
                </a:solidFill>
                <a:latin typeface="Corbel"/>
                <a:cs typeface="Corbel"/>
              </a:rPr>
              <a:t>Unsupervised</a:t>
            </a:r>
            <a:r>
              <a:rPr sz="2800" spc="-70" dirty="0">
                <a:solidFill>
                  <a:srgbClr val="1B2944"/>
                </a:solidFill>
                <a:latin typeface="Corbel"/>
                <a:cs typeface="Corbel"/>
              </a:rPr>
              <a:t> </a:t>
            </a:r>
            <a:r>
              <a:rPr sz="2800" dirty="0">
                <a:solidFill>
                  <a:srgbClr val="1B2944"/>
                </a:solidFill>
                <a:latin typeface="Corbel"/>
                <a:cs typeface="Corbel"/>
              </a:rPr>
              <a:t>clustering</a:t>
            </a:r>
            <a:r>
              <a:rPr sz="2800" spc="-55" dirty="0">
                <a:solidFill>
                  <a:srgbClr val="1B2944"/>
                </a:solidFill>
                <a:latin typeface="Corbel"/>
                <a:cs typeface="Corbel"/>
              </a:rPr>
              <a:t> </a:t>
            </a:r>
            <a:r>
              <a:rPr sz="2800" dirty="0">
                <a:solidFill>
                  <a:srgbClr val="1B2944"/>
                </a:solidFill>
                <a:latin typeface="Corbel"/>
                <a:cs typeface="Corbel"/>
              </a:rPr>
              <a:t>method</a:t>
            </a:r>
            <a:r>
              <a:rPr sz="2800" spc="-75" dirty="0">
                <a:solidFill>
                  <a:srgbClr val="1B2944"/>
                </a:solidFill>
                <a:latin typeface="Corbel"/>
                <a:cs typeface="Corbel"/>
              </a:rPr>
              <a:t> </a:t>
            </a:r>
            <a:r>
              <a:rPr sz="2800" dirty="0">
                <a:solidFill>
                  <a:srgbClr val="1B2944"/>
                </a:solidFill>
                <a:latin typeface="Corbel"/>
                <a:cs typeface="Corbel"/>
              </a:rPr>
              <a:t>that</a:t>
            </a:r>
            <a:r>
              <a:rPr sz="2800" spc="-60" dirty="0">
                <a:solidFill>
                  <a:srgbClr val="1B2944"/>
                </a:solidFill>
                <a:latin typeface="Corbel"/>
                <a:cs typeface="Corbel"/>
              </a:rPr>
              <a:t> </a:t>
            </a:r>
            <a:r>
              <a:rPr sz="2800" dirty="0">
                <a:solidFill>
                  <a:srgbClr val="1B2944"/>
                </a:solidFill>
                <a:latin typeface="Corbel"/>
                <a:cs typeface="Corbel"/>
              </a:rPr>
              <a:t>assigns</a:t>
            </a:r>
            <a:r>
              <a:rPr sz="2800" spc="-40" dirty="0">
                <a:solidFill>
                  <a:srgbClr val="1B2944"/>
                </a:solidFill>
                <a:latin typeface="Corbel"/>
                <a:cs typeface="Corbel"/>
              </a:rPr>
              <a:t> </a:t>
            </a:r>
            <a:r>
              <a:rPr sz="2800" dirty="0">
                <a:solidFill>
                  <a:srgbClr val="1B2944"/>
                </a:solidFill>
                <a:latin typeface="Corbel"/>
                <a:cs typeface="Corbel"/>
              </a:rPr>
              <a:t>a</a:t>
            </a:r>
            <a:r>
              <a:rPr sz="2800" spc="-65" dirty="0">
                <a:solidFill>
                  <a:srgbClr val="1B2944"/>
                </a:solidFill>
                <a:latin typeface="Corbel"/>
                <a:cs typeface="Corbel"/>
              </a:rPr>
              <a:t> </a:t>
            </a:r>
            <a:r>
              <a:rPr sz="2800" dirty="0">
                <a:solidFill>
                  <a:srgbClr val="1B2944"/>
                </a:solidFill>
                <a:latin typeface="Corbel"/>
                <a:cs typeface="Corbel"/>
              </a:rPr>
              <a:t>single</a:t>
            </a:r>
            <a:r>
              <a:rPr sz="2800" spc="-75" dirty="0">
                <a:solidFill>
                  <a:srgbClr val="1B2944"/>
                </a:solidFill>
                <a:latin typeface="Corbel"/>
                <a:cs typeface="Corbel"/>
              </a:rPr>
              <a:t> </a:t>
            </a:r>
            <a:r>
              <a:rPr sz="2800" spc="-10" dirty="0">
                <a:solidFill>
                  <a:srgbClr val="1B2944"/>
                </a:solidFill>
                <a:latin typeface="Corbel"/>
                <a:cs typeface="Corbel"/>
              </a:rPr>
              <a:t>micro- 	</a:t>
            </a:r>
            <a:r>
              <a:rPr sz="2800" dirty="0">
                <a:solidFill>
                  <a:srgbClr val="1B2944"/>
                </a:solidFill>
                <a:latin typeface="Corbel"/>
                <a:cs typeface="Corbel"/>
              </a:rPr>
              <a:t>environment</a:t>
            </a:r>
            <a:r>
              <a:rPr sz="2800" spc="-55" dirty="0">
                <a:solidFill>
                  <a:srgbClr val="1B2944"/>
                </a:solidFill>
                <a:latin typeface="Corbel"/>
                <a:cs typeface="Corbel"/>
              </a:rPr>
              <a:t> </a:t>
            </a:r>
            <a:r>
              <a:rPr sz="2800" dirty="0">
                <a:solidFill>
                  <a:srgbClr val="1B2944"/>
                </a:solidFill>
                <a:latin typeface="Corbel"/>
                <a:cs typeface="Corbel"/>
              </a:rPr>
              <a:t>to</a:t>
            </a:r>
            <a:r>
              <a:rPr sz="2800" spc="-35" dirty="0">
                <a:solidFill>
                  <a:srgbClr val="1B2944"/>
                </a:solidFill>
                <a:latin typeface="Corbel"/>
                <a:cs typeface="Corbel"/>
              </a:rPr>
              <a:t> </a:t>
            </a:r>
            <a:r>
              <a:rPr sz="2800" dirty="0">
                <a:solidFill>
                  <a:srgbClr val="1B2944"/>
                </a:solidFill>
                <a:latin typeface="Corbel"/>
                <a:cs typeface="Corbel"/>
              </a:rPr>
              <a:t>cells</a:t>
            </a:r>
            <a:r>
              <a:rPr sz="2800" spc="-40" dirty="0">
                <a:solidFill>
                  <a:srgbClr val="1B2944"/>
                </a:solidFill>
                <a:latin typeface="Corbel"/>
                <a:cs typeface="Corbel"/>
              </a:rPr>
              <a:t> </a:t>
            </a:r>
            <a:r>
              <a:rPr sz="2800" dirty="0">
                <a:solidFill>
                  <a:srgbClr val="1B2944"/>
                </a:solidFill>
                <a:latin typeface="Corbel"/>
                <a:cs typeface="Corbel"/>
              </a:rPr>
              <a:t>based</a:t>
            </a:r>
            <a:r>
              <a:rPr sz="2800" spc="-25" dirty="0">
                <a:solidFill>
                  <a:srgbClr val="1B2944"/>
                </a:solidFill>
                <a:latin typeface="Corbel"/>
                <a:cs typeface="Corbel"/>
              </a:rPr>
              <a:t> </a:t>
            </a:r>
            <a:r>
              <a:rPr sz="2800" dirty="0">
                <a:solidFill>
                  <a:srgbClr val="1B2944"/>
                </a:solidFill>
                <a:latin typeface="Corbel"/>
                <a:cs typeface="Corbel"/>
              </a:rPr>
              <a:t>on</a:t>
            </a:r>
            <a:r>
              <a:rPr sz="2800" spc="-40" dirty="0">
                <a:solidFill>
                  <a:srgbClr val="1B2944"/>
                </a:solidFill>
                <a:latin typeface="Corbel"/>
                <a:cs typeface="Corbel"/>
              </a:rPr>
              <a:t> </a:t>
            </a:r>
            <a:r>
              <a:rPr sz="2800" dirty="0">
                <a:solidFill>
                  <a:srgbClr val="1B2944"/>
                </a:solidFill>
                <a:latin typeface="Corbel"/>
                <a:cs typeface="Corbel"/>
              </a:rPr>
              <a:t>the</a:t>
            </a:r>
            <a:r>
              <a:rPr sz="2800" spc="-35" dirty="0">
                <a:solidFill>
                  <a:srgbClr val="1B2944"/>
                </a:solidFill>
                <a:latin typeface="Corbel"/>
                <a:cs typeface="Corbel"/>
              </a:rPr>
              <a:t> </a:t>
            </a:r>
            <a:r>
              <a:rPr sz="2800" dirty="0">
                <a:solidFill>
                  <a:srgbClr val="1B2944"/>
                </a:solidFill>
                <a:latin typeface="Corbel"/>
                <a:cs typeface="Corbel"/>
              </a:rPr>
              <a:t>cell</a:t>
            </a:r>
            <a:r>
              <a:rPr sz="2800" spc="-45" dirty="0">
                <a:solidFill>
                  <a:srgbClr val="1B2944"/>
                </a:solidFill>
                <a:latin typeface="Corbel"/>
                <a:cs typeface="Corbel"/>
              </a:rPr>
              <a:t> </a:t>
            </a:r>
            <a:r>
              <a:rPr sz="2800" dirty="0">
                <a:solidFill>
                  <a:srgbClr val="1B2944"/>
                </a:solidFill>
                <a:latin typeface="Corbel"/>
                <a:cs typeface="Corbel"/>
              </a:rPr>
              <a:t>type</a:t>
            </a:r>
            <a:r>
              <a:rPr sz="2800" spc="-35" dirty="0">
                <a:solidFill>
                  <a:srgbClr val="1B2944"/>
                </a:solidFill>
                <a:latin typeface="Corbel"/>
                <a:cs typeface="Corbel"/>
              </a:rPr>
              <a:t> </a:t>
            </a:r>
            <a:r>
              <a:rPr sz="2800" spc="-10" dirty="0">
                <a:solidFill>
                  <a:srgbClr val="1B2944"/>
                </a:solidFill>
                <a:latin typeface="Corbel"/>
                <a:cs typeface="Corbel"/>
              </a:rPr>
              <a:t>abundances</a:t>
            </a:r>
            <a:r>
              <a:rPr sz="2800" spc="-30" dirty="0">
                <a:solidFill>
                  <a:srgbClr val="1B2944"/>
                </a:solidFill>
                <a:latin typeface="Corbel"/>
                <a:cs typeface="Corbel"/>
              </a:rPr>
              <a:t> </a:t>
            </a:r>
            <a:r>
              <a:rPr sz="2800" dirty="0">
                <a:solidFill>
                  <a:srgbClr val="1B2944"/>
                </a:solidFill>
                <a:latin typeface="Corbel"/>
                <a:cs typeface="Corbel"/>
              </a:rPr>
              <a:t>around</a:t>
            </a:r>
            <a:r>
              <a:rPr sz="2800" spc="-35" dirty="0">
                <a:solidFill>
                  <a:srgbClr val="1B2944"/>
                </a:solidFill>
                <a:latin typeface="Corbel"/>
                <a:cs typeface="Corbel"/>
              </a:rPr>
              <a:t> </a:t>
            </a:r>
            <a:r>
              <a:rPr sz="2800" spc="-20" dirty="0">
                <a:solidFill>
                  <a:srgbClr val="1B2944"/>
                </a:solidFill>
                <a:latin typeface="Corbel"/>
                <a:cs typeface="Corbel"/>
              </a:rPr>
              <a:t>each 	</a:t>
            </a:r>
            <a:r>
              <a:rPr sz="2800" spc="-10" dirty="0">
                <a:solidFill>
                  <a:srgbClr val="1B2944"/>
                </a:solidFill>
                <a:latin typeface="Corbel"/>
                <a:cs typeface="Corbel"/>
              </a:rPr>
              <a:t>cell.</a:t>
            </a:r>
            <a:r>
              <a:rPr sz="2800" spc="-200" dirty="0">
                <a:solidFill>
                  <a:srgbClr val="1B2944"/>
                </a:solidFill>
                <a:latin typeface="Corbel"/>
                <a:cs typeface="Corbel"/>
              </a:rPr>
              <a:t> </a:t>
            </a:r>
            <a:r>
              <a:rPr sz="2800" dirty="0">
                <a:solidFill>
                  <a:srgbClr val="1B2944"/>
                </a:solidFill>
                <a:latin typeface="Corbel"/>
                <a:cs typeface="Corbel"/>
              </a:rPr>
              <a:t>The</a:t>
            </a:r>
            <a:r>
              <a:rPr sz="2800" spc="-60" dirty="0">
                <a:solidFill>
                  <a:srgbClr val="1B2944"/>
                </a:solidFill>
                <a:latin typeface="Corbel"/>
                <a:cs typeface="Corbel"/>
              </a:rPr>
              <a:t> </a:t>
            </a:r>
            <a:r>
              <a:rPr sz="2800" b="1" dirty="0">
                <a:solidFill>
                  <a:srgbClr val="1B2944"/>
                </a:solidFill>
                <a:latin typeface="Corbel"/>
                <a:cs typeface="Corbel"/>
              </a:rPr>
              <a:t>number</a:t>
            </a:r>
            <a:r>
              <a:rPr sz="2800" b="1" spc="-25" dirty="0">
                <a:solidFill>
                  <a:srgbClr val="1B2944"/>
                </a:solidFill>
                <a:latin typeface="Corbel"/>
                <a:cs typeface="Corbel"/>
              </a:rPr>
              <a:t> </a:t>
            </a:r>
            <a:r>
              <a:rPr sz="2800" b="1" dirty="0">
                <a:solidFill>
                  <a:srgbClr val="1B2944"/>
                </a:solidFill>
                <a:latin typeface="Corbel"/>
                <a:cs typeface="Corbel"/>
              </a:rPr>
              <a:t>of</a:t>
            </a:r>
            <a:r>
              <a:rPr sz="2800" b="1" spc="-35" dirty="0">
                <a:solidFill>
                  <a:srgbClr val="1B2944"/>
                </a:solidFill>
                <a:latin typeface="Corbel"/>
                <a:cs typeface="Corbel"/>
              </a:rPr>
              <a:t> </a:t>
            </a:r>
            <a:r>
              <a:rPr sz="2800" b="1" spc="-10" dirty="0">
                <a:solidFill>
                  <a:srgbClr val="1B2944"/>
                </a:solidFill>
                <a:latin typeface="Corbel"/>
                <a:cs typeface="Corbel"/>
              </a:rPr>
              <a:t>microenvironments</a:t>
            </a:r>
            <a:r>
              <a:rPr sz="2800" b="1" spc="-25" dirty="0">
                <a:solidFill>
                  <a:srgbClr val="1B2944"/>
                </a:solidFill>
                <a:latin typeface="Corbel"/>
                <a:cs typeface="Corbel"/>
              </a:rPr>
              <a:t> </a:t>
            </a:r>
            <a:r>
              <a:rPr sz="2800" dirty="0">
                <a:solidFill>
                  <a:srgbClr val="1B2944"/>
                </a:solidFill>
                <a:latin typeface="Corbel"/>
                <a:cs typeface="Corbel"/>
              </a:rPr>
              <a:t>and</a:t>
            </a:r>
            <a:r>
              <a:rPr sz="2800" spc="-15" dirty="0">
                <a:solidFill>
                  <a:srgbClr val="1B2944"/>
                </a:solidFill>
                <a:latin typeface="Corbel"/>
                <a:cs typeface="Corbel"/>
              </a:rPr>
              <a:t> </a:t>
            </a:r>
            <a:r>
              <a:rPr sz="2800" dirty="0">
                <a:solidFill>
                  <a:srgbClr val="1B2944"/>
                </a:solidFill>
                <a:latin typeface="Corbel"/>
                <a:cs typeface="Corbel"/>
              </a:rPr>
              <a:t>the</a:t>
            </a:r>
            <a:r>
              <a:rPr sz="2800" spc="-35" dirty="0">
                <a:solidFill>
                  <a:srgbClr val="1B2944"/>
                </a:solidFill>
                <a:latin typeface="Corbel"/>
                <a:cs typeface="Corbel"/>
              </a:rPr>
              <a:t> </a:t>
            </a:r>
            <a:r>
              <a:rPr sz="2800" dirty="0">
                <a:solidFill>
                  <a:srgbClr val="1B2944"/>
                </a:solidFill>
                <a:latin typeface="Corbel"/>
                <a:cs typeface="Corbel"/>
              </a:rPr>
              <a:t>influence</a:t>
            </a:r>
            <a:r>
              <a:rPr sz="2800" spc="-40" dirty="0">
                <a:solidFill>
                  <a:srgbClr val="1B2944"/>
                </a:solidFill>
                <a:latin typeface="Corbel"/>
                <a:cs typeface="Corbel"/>
              </a:rPr>
              <a:t> </a:t>
            </a:r>
            <a:r>
              <a:rPr sz="2800" b="1" spc="-10" dirty="0">
                <a:solidFill>
                  <a:srgbClr val="1B2944"/>
                </a:solidFill>
                <a:latin typeface="Corbel"/>
                <a:cs typeface="Corbel"/>
              </a:rPr>
              <a:t>distance</a:t>
            </a:r>
            <a:r>
              <a:rPr sz="2800" spc="-10" dirty="0">
                <a:solidFill>
                  <a:srgbClr val="1B2944"/>
                </a:solidFill>
                <a:latin typeface="Corbel"/>
                <a:cs typeface="Corbel"/>
              </a:rPr>
              <a:t> 	</a:t>
            </a:r>
            <a:r>
              <a:rPr sz="2800" dirty="0">
                <a:solidFill>
                  <a:srgbClr val="1B2944"/>
                </a:solidFill>
                <a:latin typeface="Corbel"/>
                <a:cs typeface="Corbel"/>
              </a:rPr>
              <a:t>have</a:t>
            </a:r>
            <a:r>
              <a:rPr sz="2800" spc="-15" dirty="0">
                <a:solidFill>
                  <a:srgbClr val="1B2944"/>
                </a:solidFill>
                <a:latin typeface="Corbel"/>
                <a:cs typeface="Corbel"/>
              </a:rPr>
              <a:t> </a:t>
            </a:r>
            <a:r>
              <a:rPr sz="2800" dirty="0">
                <a:solidFill>
                  <a:srgbClr val="1B2944"/>
                </a:solidFill>
                <a:latin typeface="Corbel"/>
                <a:cs typeface="Corbel"/>
              </a:rPr>
              <a:t>to</a:t>
            </a:r>
            <a:r>
              <a:rPr sz="2800" spc="-15" dirty="0">
                <a:solidFill>
                  <a:srgbClr val="1B2944"/>
                </a:solidFill>
                <a:latin typeface="Corbel"/>
                <a:cs typeface="Corbel"/>
              </a:rPr>
              <a:t> </a:t>
            </a:r>
            <a:r>
              <a:rPr sz="2800" dirty="0">
                <a:solidFill>
                  <a:srgbClr val="1B2944"/>
                </a:solidFill>
                <a:latin typeface="Corbel"/>
                <a:cs typeface="Corbel"/>
              </a:rPr>
              <a:t>be</a:t>
            </a:r>
            <a:r>
              <a:rPr sz="2800" spc="-15" dirty="0">
                <a:solidFill>
                  <a:srgbClr val="1B2944"/>
                </a:solidFill>
                <a:latin typeface="Corbel"/>
                <a:cs typeface="Corbel"/>
              </a:rPr>
              <a:t> </a:t>
            </a:r>
            <a:r>
              <a:rPr sz="2800" spc="-10" dirty="0">
                <a:solidFill>
                  <a:srgbClr val="1B2944"/>
                </a:solidFill>
                <a:latin typeface="Corbel"/>
                <a:cs typeface="Corbel"/>
              </a:rPr>
              <a:t>specified.</a:t>
            </a:r>
            <a:endParaRPr sz="2800" dirty="0">
              <a:latin typeface="Corbel"/>
              <a:cs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E48238-45BB-87EF-DFC6-701EC8C65FF5}"/>
              </a:ext>
            </a:extLst>
          </p:cNvPr>
          <p:cNvSpPr/>
          <p:nvPr/>
        </p:nvSpPr>
        <p:spPr>
          <a:xfrm>
            <a:off x="0" y="5638800"/>
            <a:ext cx="121920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6509CFB4-45FD-2ABD-35A3-C04E1AABD00A}"/>
              </a:ext>
            </a:extLst>
          </p:cNvPr>
          <p:cNvSpPr>
            <a:spLocks noGrp="1"/>
          </p:cNvSpPr>
          <p:nvPr>
            <p:ph type="title"/>
          </p:nvPr>
        </p:nvSpPr>
        <p:spPr>
          <a:xfrm>
            <a:off x="916939" y="609676"/>
            <a:ext cx="9433560" cy="2031325"/>
          </a:xfrm>
        </p:spPr>
        <p:txBody>
          <a:bodyPr/>
          <a:lstStyle/>
          <a:p>
            <a:r>
              <a:rPr lang="en-US" dirty="0"/>
              <a:t>Ark – neighborhood analysis: K-means clustering – algorithm</a:t>
            </a:r>
            <a:br>
              <a:rPr lang="en-US" dirty="0"/>
            </a:br>
            <a:endParaRPr lang="en-BE" dirty="0"/>
          </a:p>
        </p:txBody>
      </p:sp>
      <p:sp>
        <p:nvSpPr>
          <p:cNvPr id="3" name="Text Placeholder 2">
            <a:extLst>
              <a:ext uri="{FF2B5EF4-FFF2-40B4-BE49-F238E27FC236}">
                <a16:creationId xmlns:a16="http://schemas.microsoft.com/office/drawing/2014/main" id="{3DDBCCA1-9298-3FF2-FE9C-283BDF841FAC}"/>
              </a:ext>
            </a:extLst>
          </p:cNvPr>
          <p:cNvSpPr>
            <a:spLocks noGrp="1"/>
          </p:cNvSpPr>
          <p:nvPr>
            <p:ph type="body" idx="1"/>
          </p:nvPr>
        </p:nvSpPr>
        <p:spPr/>
        <p:txBody>
          <a:bodyPr/>
          <a:lstStyle/>
          <a:p>
            <a:endParaRPr lang="en-BE"/>
          </a:p>
        </p:txBody>
      </p:sp>
      <p:pic>
        <p:nvPicPr>
          <p:cNvPr id="5" name="Picture 4">
            <a:extLst>
              <a:ext uri="{FF2B5EF4-FFF2-40B4-BE49-F238E27FC236}">
                <a16:creationId xmlns:a16="http://schemas.microsoft.com/office/drawing/2014/main" id="{4A41C708-8111-9675-83B2-F563B3AE4684}"/>
              </a:ext>
            </a:extLst>
          </p:cNvPr>
          <p:cNvPicPr>
            <a:picLocks noChangeAspect="1"/>
          </p:cNvPicPr>
          <p:nvPr/>
        </p:nvPicPr>
        <p:blipFill>
          <a:blip r:embed="rId3"/>
          <a:stretch>
            <a:fillRect/>
          </a:stretch>
        </p:blipFill>
        <p:spPr>
          <a:xfrm>
            <a:off x="789948" y="2647948"/>
            <a:ext cx="10497813" cy="4111919"/>
          </a:xfrm>
          <a:prstGeom prst="rect">
            <a:avLst/>
          </a:prstGeom>
        </p:spPr>
      </p:pic>
    </p:spTree>
    <p:extLst>
      <p:ext uri="{BB962C8B-B14F-4D97-AF65-F5344CB8AC3E}">
        <p14:creationId xmlns:p14="http://schemas.microsoft.com/office/powerpoint/2010/main" val="1283548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15913" y="2618233"/>
            <a:ext cx="5199887" cy="4011167"/>
          </a:xfrm>
          <a:prstGeom prst="rect">
            <a:avLst/>
          </a:prstGeom>
        </p:spPr>
      </p:pic>
      <p:sp>
        <p:nvSpPr>
          <p:cNvPr id="3" name="object 3"/>
          <p:cNvSpPr txBox="1">
            <a:spLocks noGrp="1"/>
          </p:cNvSpPr>
          <p:nvPr>
            <p:ph type="title"/>
          </p:nvPr>
        </p:nvSpPr>
        <p:spPr>
          <a:xfrm>
            <a:off x="916938" y="609676"/>
            <a:ext cx="10513061" cy="1367682"/>
          </a:xfrm>
          <a:prstGeom prst="rect">
            <a:avLst/>
          </a:prstGeom>
        </p:spPr>
        <p:txBody>
          <a:bodyPr vert="horz" wrap="square" lIns="0" tIns="13335" rIns="0" bIns="0" rtlCol="0">
            <a:spAutoFit/>
          </a:bodyPr>
          <a:lstStyle/>
          <a:p>
            <a:pPr marL="12700">
              <a:lnSpc>
                <a:spcPct val="100000"/>
              </a:lnSpc>
              <a:spcBef>
                <a:spcPts val="105"/>
              </a:spcBef>
            </a:pPr>
            <a:r>
              <a:rPr dirty="0"/>
              <a:t>Ark</a:t>
            </a:r>
            <a:r>
              <a:rPr spc="-30" dirty="0"/>
              <a:t> </a:t>
            </a:r>
            <a:r>
              <a:rPr dirty="0"/>
              <a:t>–</a:t>
            </a:r>
            <a:r>
              <a:rPr spc="-5" dirty="0"/>
              <a:t> </a:t>
            </a:r>
            <a:r>
              <a:rPr dirty="0"/>
              <a:t>neighborhood</a:t>
            </a:r>
            <a:r>
              <a:rPr spc="-30" dirty="0"/>
              <a:t> </a:t>
            </a:r>
            <a:r>
              <a:rPr dirty="0"/>
              <a:t>analysis</a:t>
            </a:r>
            <a:r>
              <a:rPr lang="en-US" spc="-45" dirty="0"/>
              <a:t>: </a:t>
            </a:r>
            <a:r>
              <a:rPr lang="en-US" spc="-10" dirty="0"/>
              <a:t>spatial </a:t>
            </a:r>
            <a:r>
              <a:rPr spc="-10" dirty="0"/>
              <a:t>LDA</a:t>
            </a:r>
            <a:r>
              <a:rPr lang="en-US" spc="-10" dirty="0"/>
              <a:t> (Latent Dirichlet Allocation)</a:t>
            </a:r>
            <a:endParaRPr spc="-10" dirty="0"/>
          </a:p>
        </p:txBody>
      </p:sp>
      <p:sp>
        <p:nvSpPr>
          <p:cNvPr id="5" name="Rectangle 4">
            <a:extLst>
              <a:ext uri="{FF2B5EF4-FFF2-40B4-BE49-F238E27FC236}">
                <a16:creationId xmlns:a16="http://schemas.microsoft.com/office/drawing/2014/main" id="{69034835-246F-B86A-7B74-76CA512C3F6C}"/>
              </a:ext>
            </a:extLst>
          </p:cNvPr>
          <p:cNvSpPr/>
          <p:nvPr/>
        </p:nvSpPr>
        <p:spPr>
          <a:xfrm>
            <a:off x="-152400" y="5638800"/>
            <a:ext cx="1676400"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object 4"/>
          <p:cNvSpPr txBox="1"/>
          <p:nvPr/>
        </p:nvSpPr>
        <p:spPr>
          <a:xfrm>
            <a:off x="916939" y="1989583"/>
            <a:ext cx="6093461" cy="4548681"/>
          </a:xfrm>
          <a:prstGeom prst="rect">
            <a:avLst/>
          </a:prstGeom>
        </p:spPr>
        <p:txBody>
          <a:bodyPr vert="horz" wrap="square" lIns="0" tIns="59690" rIns="0" bIns="0" rtlCol="0">
            <a:spAutoFit/>
          </a:bodyPr>
          <a:lstStyle/>
          <a:p>
            <a:pPr marL="240029" marR="5080" indent="-227965">
              <a:lnSpc>
                <a:spcPts val="3030"/>
              </a:lnSpc>
              <a:spcBef>
                <a:spcPts val="470"/>
              </a:spcBef>
              <a:buClr>
                <a:srgbClr val="FF681E"/>
              </a:buClr>
              <a:buFont typeface="Arial"/>
              <a:buChar char="•"/>
              <a:tabLst>
                <a:tab pos="241300" algn="l"/>
              </a:tabLst>
            </a:pPr>
            <a:r>
              <a:rPr sz="2800" dirty="0">
                <a:solidFill>
                  <a:srgbClr val="1B2944"/>
                </a:solidFill>
                <a:latin typeface="Corbel"/>
                <a:cs typeface="Corbel"/>
              </a:rPr>
              <a:t>Similar</a:t>
            </a:r>
            <a:r>
              <a:rPr sz="2800" spc="-40" dirty="0">
                <a:solidFill>
                  <a:srgbClr val="1B2944"/>
                </a:solidFill>
                <a:latin typeface="Corbel"/>
                <a:cs typeface="Corbel"/>
              </a:rPr>
              <a:t> </a:t>
            </a:r>
            <a:r>
              <a:rPr sz="2800" dirty="0">
                <a:solidFill>
                  <a:srgbClr val="1B2944"/>
                </a:solidFill>
                <a:latin typeface="Corbel"/>
                <a:cs typeface="Corbel"/>
              </a:rPr>
              <a:t>to</a:t>
            </a:r>
            <a:r>
              <a:rPr sz="2800" spc="-60" dirty="0">
                <a:solidFill>
                  <a:srgbClr val="1B2944"/>
                </a:solidFill>
                <a:latin typeface="Corbel"/>
                <a:cs typeface="Corbel"/>
              </a:rPr>
              <a:t> </a:t>
            </a:r>
            <a:r>
              <a:rPr sz="2800" spc="-20" dirty="0">
                <a:solidFill>
                  <a:srgbClr val="1B2944"/>
                </a:solidFill>
                <a:latin typeface="Corbel"/>
                <a:cs typeface="Corbel"/>
              </a:rPr>
              <a:t>K-</a:t>
            </a:r>
            <a:r>
              <a:rPr sz="2800" dirty="0">
                <a:solidFill>
                  <a:srgbClr val="1B2944"/>
                </a:solidFill>
                <a:latin typeface="Corbel"/>
                <a:cs typeface="Corbel"/>
              </a:rPr>
              <a:t>means</a:t>
            </a:r>
            <a:r>
              <a:rPr sz="2800" spc="-40" dirty="0">
                <a:solidFill>
                  <a:srgbClr val="1B2944"/>
                </a:solidFill>
                <a:latin typeface="Corbel"/>
                <a:cs typeface="Corbel"/>
              </a:rPr>
              <a:t> </a:t>
            </a:r>
            <a:r>
              <a:rPr sz="2800" dirty="0">
                <a:solidFill>
                  <a:srgbClr val="1B2944"/>
                </a:solidFill>
                <a:latin typeface="Corbel"/>
                <a:cs typeface="Corbel"/>
              </a:rPr>
              <a:t>neighborhood</a:t>
            </a:r>
            <a:r>
              <a:rPr sz="2800" spc="-60" dirty="0">
                <a:solidFill>
                  <a:srgbClr val="1B2944"/>
                </a:solidFill>
                <a:latin typeface="Corbel"/>
                <a:cs typeface="Corbel"/>
              </a:rPr>
              <a:t> </a:t>
            </a:r>
            <a:r>
              <a:rPr sz="2800" dirty="0">
                <a:solidFill>
                  <a:srgbClr val="1B2944"/>
                </a:solidFill>
                <a:latin typeface="Corbel"/>
                <a:cs typeface="Corbel"/>
              </a:rPr>
              <a:t>analysis,</a:t>
            </a:r>
            <a:r>
              <a:rPr sz="2800" spc="-30" dirty="0">
                <a:solidFill>
                  <a:srgbClr val="1B2944"/>
                </a:solidFill>
                <a:latin typeface="Corbel"/>
                <a:cs typeface="Corbel"/>
              </a:rPr>
              <a:t> </a:t>
            </a:r>
            <a:r>
              <a:rPr sz="2800" dirty="0">
                <a:solidFill>
                  <a:srgbClr val="1B2944"/>
                </a:solidFill>
                <a:latin typeface="Corbel"/>
                <a:cs typeface="Corbel"/>
              </a:rPr>
              <a:t>but</a:t>
            </a:r>
            <a:r>
              <a:rPr sz="2800" spc="-50" dirty="0">
                <a:solidFill>
                  <a:srgbClr val="1B2944"/>
                </a:solidFill>
                <a:latin typeface="Corbel"/>
                <a:cs typeface="Corbel"/>
              </a:rPr>
              <a:t> </a:t>
            </a:r>
            <a:r>
              <a:rPr sz="2800" dirty="0">
                <a:solidFill>
                  <a:srgbClr val="1B2944"/>
                </a:solidFill>
                <a:latin typeface="Corbel"/>
                <a:cs typeface="Corbel"/>
              </a:rPr>
              <a:t>spatial</a:t>
            </a:r>
            <a:r>
              <a:rPr sz="2800" spc="-40" dirty="0">
                <a:solidFill>
                  <a:srgbClr val="1B2944"/>
                </a:solidFill>
                <a:latin typeface="Corbel"/>
                <a:cs typeface="Corbel"/>
              </a:rPr>
              <a:t> </a:t>
            </a:r>
            <a:r>
              <a:rPr sz="2800" dirty="0">
                <a:solidFill>
                  <a:srgbClr val="1B2944"/>
                </a:solidFill>
                <a:latin typeface="Corbel"/>
                <a:cs typeface="Corbel"/>
              </a:rPr>
              <a:t>LDA</a:t>
            </a:r>
            <a:r>
              <a:rPr sz="2800" spc="-45" dirty="0">
                <a:solidFill>
                  <a:srgbClr val="1B2944"/>
                </a:solidFill>
                <a:latin typeface="Corbel"/>
                <a:cs typeface="Corbel"/>
              </a:rPr>
              <a:t> </a:t>
            </a:r>
            <a:r>
              <a:rPr lang="en-US" sz="2800" spc="-10" dirty="0">
                <a:solidFill>
                  <a:srgbClr val="1B2944"/>
                </a:solidFill>
                <a:latin typeface="Corbel"/>
                <a:cs typeface="Corbel"/>
              </a:rPr>
              <a:t>output </a:t>
            </a:r>
            <a:r>
              <a:rPr sz="2800" spc="-10" dirty="0">
                <a:solidFill>
                  <a:srgbClr val="1B2944"/>
                </a:solidFill>
                <a:latin typeface="Corbel"/>
                <a:cs typeface="Corbel"/>
              </a:rPr>
              <a:t>	</a:t>
            </a:r>
            <a:r>
              <a:rPr sz="2800" dirty="0">
                <a:solidFill>
                  <a:srgbClr val="1B2944"/>
                </a:solidFill>
                <a:latin typeface="Corbel"/>
                <a:cs typeface="Corbel"/>
              </a:rPr>
              <a:t>a</a:t>
            </a:r>
            <a:r>
              <a:rPr sz="2800" spc="-35" dirty="0">
                <a:solidFill>
                  <a:srgbClr val="1B2944"/>
                </a:solidFill>
                <a:latin typeface="Corbel"/>
                <a:cs typeface="Corbel"/>
              </a:rPr>
              <a:t> </a:t>
            </a:r>
            <a:r>
              <a:rPr sz="2800" b="1" dirty="0">
                <a:solidFill>
                  <a:srgbClr val="1B2944"/>
                </a:solidFill>
                <a:latin typeface="Corbel"/>
                <a:cs typeface="Corbel"/>
              </a:rPr>
              <a:t>probability</a:t>
            </a:r>
            <a:r>
              <a:rPr sz="2800" b="1" spc="-20" dirty="0">
                <a:solidFill>
                  <a:srgbClr val="1B2944"/>
                </a:solidFill>
                <a:latin typeface="Corbel"/>
                <a:cs typeface="Corbel"/>
              </a:rPr>
              <a:t> </a:t>
            </a:r>
            <a:r>
              <a:rPr sz="2800" b="1" spc="-10" dirty="0">
                <a:solidFill>
                  <a:srgbClr val="1B2944"/>
                </a:solidFill>
                <a:latin typeface="Corbel"/>
                <a:cs typeface="Corbel"/>
              </a:rPr>
              <a:t>distribution</a:t>
            </a:r>
            <a:r>
              <a:rPr sz="2800" spc="-15" dirty="0">
                <a:solidFill>
                  <a:srgbClr val="1B2944"/>
                </a:solidFill>
                <a:latin typeface="Corbel"/>
                <a:cs typeface="Corbel"/>
              </a:rPr>
              <a:t> </a:t>
            </a:r>
            <a:r>
              <a:rPr sz="2800" dirty="0">
                <a:solidFill>
                  <a:srgbClr val="1B2944"/>
                </a:solidFill>
                <a:latin typeface="Corbel"/>
                <a:cs typeface="Corbel"/>
              </a:rPr>
              <a:t>for</a:t>
            </a:r>
            <a:r>
              <a:rPr sz="2800" spc="-35" dirty="0">
                <a:solidFill>
                  <a:srgbClr val="1B2944"/>
                </a:solidFill>
                <a:latin typeface="Corbel"/>
                <a:cs typeface="Corbel"/>
              </a:rPr>
              <a:t> </a:t>
            </a:r>
            <a:r>
              <a:rPr sz="2800" dirty="0">
                <a:solidFill>
                  <a:srgbClr val="1B2944"/>
                </a:solidFill>
                <a:latin typeface="Corbel"/>
                <a:cs typeface="Corbel"/>
              </a:rPr>
              <a:t>cells</a:t>
            </a:r>
            <a:r>
              <a:rPr sz="2800" spc="-40" dirty="0">
                <a:solidFill>
                  <a:srgbClr val="1B2944"/>
                </a:solidFill>
                <a:latin typeface="Corbel"/>
                <a:cs typeface="Corbel"/>
              </a:rPr>
              <a:t> </a:t>
            </a:r>
            <a:r>
              <a:rPr sz="2800" dirty="0">
                <a:solidFill>
                  <a:srgbClr val="1B2944"/>
                </a:solidFill>
                <a:latin typeface="Corbel"/>
                <a:cs typeface="Corbel"/>
              </a:rPr>
              <a:t>belonging</a:t>
            </a:r>
            <a:r>
              <a:rPr sz="2800" spc="-35" dirty="0">
                <a:solidFill>
                  <a:srgbClr val="1B2944"/>
                </a:solidFill>
                <a:latin typeface="Corbel"/>
                <a:cs typeface="Corbel"/>
              </a:rPr>
              <a:t> </a:t>
            </a:r>
            <a:r>
              <a:rPr sz="2800" dirty="0">
                <a:solidFill>
                  <a:srgbClr val="1B2944"/>
                </a:solidFill>
                <a:latin typeface="Corbel"/>
                <a:cs typeface="Corbel"/>
              </a:rPr>
              <a:t>to</a:t>
            </a:r>
            <a:r>
              <a:rPr sz="2800" spc="-30" dirty="0">
                <a:solidFill>
                  <a:srgbClr val="1B2944"/>
                </a:solidFill>
                <a:latin typeface="Corbel"/>
                <a:cs typeface="Corbel"/>
              </a:rPr>
              <a:t> </a:t>
            </a:r>
            <a:r>
              <a:rPr sz="2800" dirty="0">
                <a:solidFill>
                  <a:srgbClr val="1B2944"/>
                </a:solidFill>
                <a:latin typeface="Corbel"/>
                <a:cs typeface="Corbel"/>
              </a:rPr>
              <a:t>each</a:t>
            </a:r>
            <a:r>
              <a:rPr sz="2800" spc="-35" dirty="0">
                <a:solidFill>
                  <a:srgbClr val="1B2944"/>
                </a:solidFill>
                <a:latin typeface="Corbel"/>
                <a:cs typeface="Corbel"/>
              </a:rPr>
              <a:t> </a:t>
            </a:r>
            <a:r>
              <a:rPr sz="2800" dirty="0">
                <a:solidFill>
                  <a:srgbClr val="1B2944"/>
                </a:solidFill>
                <a:latin typeface="Corbel"/>
                <a:cs typeface="Corbel"/>
              </a:rPr>
              <a:t>of</a:t>
            </a:r>
            <a:r>
              <a:rPr sz="2800" spc="-35" dirty="0">
                <a:solidFill>
                  <a:srgbClr val="1B2944"/>
                </a:solidFill>
                <a:latin typeface="Corbel"/>
                <a:cs typeface="Corbel"/>
              </a:rPr>
              <a:t> </a:t>
            </a:r>
            <a:r>
              <a:rPr sz="2800" dirty="0">
                <a:solidFill>
                  <a:srgbClr val="1B2944"/>
                </a:solidFill>
                <a:latin typeface="Corbel"/>
                <a:cs typeface="Corbel"/>
              </a:rPr>
              <a:t>the</a:t>
            </a:r>
            <a:r>
              <a:rPr sz="2800" spc="-30" dirty="0">
                <a:solidFill>
                  <a:srgbClr val="1B2944"/>
                </a:solidFill>
                <a:latin typeface="Corbel"/>
                <a:cs typeface="Corbel"/>
              </a:rPr>
              <a:t> </a:t>
            </a:r>
            <a:r>
              <a:rPr sz="2800" spc="-10" dirty="0">
                <a:solidFill>
                  <a:srgbClr val="1B2944"/>
                </a:solidFill>
                <a:latin typeface="Corbel"/>
                <a:cs typeface="Corbel"/>
              </a:rPr>
              <a:t>micro- 	environments.</a:t>
            </a:r>
            <a:endParaRPr lang="en-US" sz="2800" spc="-10" dirty="0">
              <a:solidFill>
                <a:srgbClr val="1B2944"/>
              </a:solidFill>
              <a:latin typeface="Corbel"/>
              <a:cs typeface="Corbel"/>
            </a:endParaRPr>
          </a:p>
          <a:p>
            <a:pPr marL="240029" marR="5080" indent="-227965">
              <a:lnSpc>
                <a:spcPts val="3030"/>
              </a:lnSpc>
              <a:spcBef>
                <a:spcPts val="470"/>
              </a:spcBef>
              <a:buClr>
                <a:srgbClr val="FF681E"/>
              </a:buClr>
              <a:buFont typeface="Arial"/>
              <a:buChar char="•"/>
              <a:tabLst>
                <a:tab pos="241300" algn="l"/>
              </a:tabLst>
            </a:pPr>
            <a:r>
              <a:rPr lang="en-US" sz="2800" spc="-10" dirty="0">
                <a:solidFill>
                  <a:srgbClr val="1B2944"/>
                </a:solidFill>
                <a:latin typeface="Corbel"/>
                <a:cs typeface="Corbel"/>
              </a:rPr>
              <a:t>Allows </a:t>
            </a:r>
            <a:r>
              <a:rPr lang="en-US" sz="2800" b="1" spc="-10" dirty="0">
                <a:solidFill>
                  <a:srgbClr val="1B2944"/>
                </a:solidFill>
                <a:latin typeface="Corbel"/>
                <a:cs typeface="Corbel"/>
              </a:rPr>
              <a:t>smooth transitions </a:t>
            </a:r>
            <a:r>
              <a:rPr lang="en-US" sz="2800" spc="-10" dirty="0">
                <a:solidFill>
                  <a:srgbClr val="1B2944"/>
                </a:solidFill>
                <a:latin typeface="Corbel"/>
                <a:cs typeface="Corbel"/>
              </a:rPr>
              <a:t>between microenvironments</a:t>
            </a:r>
          </a:p>
          <a:p>
            <a:pPr marL="240029" marR="5080" indent="-227965">
              <a:lnSpc>
                <a:spcPts val="3030"/>
              </a:lnSpc>
              <a:spcBef>
                <a:spcPts val="470"/>
              </a:spcBef>
              <a:buClr>
                <a:srgbClr val="FF681E"/>
              </a:buClr>
              <a:buFont typeface="Arial"/>
              <a:buChar char="•"/>
              <a:tabLst>
                <a:tab pos="241300" algn="l"/>
              </a:tabLst>
            </a:pPr>
            <a:r>
              <a:rPr lang="en-US" sz="2800" b="1" spc="-10" dirty="0">
                <a:solidFill>
                  <a:srgbClr val="1B2944"/>
                </a:solidFill>
                <a:latin typeface="Corbel"/>
                <a:cs typeface="Corbel"/>
              </a:rPr>
              <a:t>Unsupervised</a:t>
            </a:r>
          </a:p>
          <a:p>
            <a:pPr marL="240029" marR="5080" indent="-227965">
              <a:lnSpc>
                <a:spcPts val="3030"/>
              </a:lnSpc>
              <a:spcBef>
                <a:spcPts val="470"/>
              </a:spcBef>
              <a:buClr>
                <a:srgbClr val="FF681E"/>
              </a:buClr>
              <a:buFont typeface="Arial"/>
              <a:buChar char="•"/>
              <a:tabLst>
                <a:tab pos="241300" algn="l"/>
              </a:tabLst>
            </a:pPr>
            <a:r>
              <a:rPr lang="en-US" sz="2800" b="1" spc="-10" dirty="0">
                <a:solidFill>
                  <a:srgbClr val="1B2944"/>
                </a:solidFill>
                <a:latin typeface="Corbel"/>
                <a:cs typeface="Corbel"/>
              </a:rPr>
              <a:t>Computationally expensive</a:t>
            </a:r>
          </a:p>
          <a:p>
            <a:pPr marL="240029" marR="5080" indent="-227965">
              <a:lnSpc>
                <a:spcPts val="3030"/>
              </a:lnSpc>
              <a:spcBef>
                <a:spcPts val="470"/>
              </a:spcBef>
              <a:buClr>
                <a:srgbClr val="FF681E"/>
              </a:buClr>
              <a:buFont typeface="Arial"/>
              <a:buChar char="•"/>
              <a:tabLst>
                <a:tab pos="241300" algn="l"/>
              </a:tabLst>
            </a:pPr>
            <a:r>
              <a:rPr lang="en-US" sz="2800" b="1" spc="-10" dirty="0">
                <a:solidFill>
                  <a:srgbClr val="1B2944"/>
                </a:solidFill>
                <a:latin typeface="Corbel"/>
                <a:cs typeface="Corbel"/>
              </a:rPr>
              <a:t>Hyperparameters</a:t>
            </a:r>
            <a:r>
              <a:rPr lang="en-US" sz="2800" spc="-10" dirty="0">
                <a:solidFill>
                  <a:srgbClr val="1B2944"/>
                </a:solidFill>
                <a:latin typeface="Corbel"/>
                <a:cs typeface="Corbel"/>
              </a:rPr>
              <a:t>: neighborhood radius, # microenvironments</a:t>
            </a:r>
            <a:endParaRPr sz="2800" dirty="0">
              <a:latin typeface="Corbel"/>
              <a:cs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6938" y="609676"/>
            <a:ext cx="10513061" cy="690574"/>
          </a:xfrm>
          <a:prstGeom prst="rect">
            <a:avLst/>
          </a:prstGeom>
        </p:spPr>
        <p:txBody>
          <a:bodyPr vert="horz" wrap="square" lIns="0" tIns="13335" rIns="0" bIns="0" rtlCol="0">
            <a:spAutoFit/>
          </a:bodyPr>
          <a:lstStyle/>
          <a:p>
            <a:pPr marL="12700">
              <a:lnSpc>
                <a:spcPct val="100000"/>
              </a:lnSpc>
              <a:spcBef>
                <a:spcPts val="105"/>
              </a:spcBef>
            </a:pPr>
            <a:r>
              <a:rPr lang="en-US" dirty="0"/>
              <a:t>Spatial </a:t>
            </a:r>
            <a:r>
              <a:rPr spc="-10" dirty="0"/>
              <a:t>LDA</a:t>
            </a:r>
            <a:r>
              <a:rPr lang="en-US" spc="-10" dirty="0"/>
              <a:t>: algorithm background</a:t>
            </a:r>
            <a:endParaRPr spc="-10" dirty="0"/>
          </a:p>
        </p:txBody>
      </p:sp>
      <p:pic>
        <p:nvPicPr>
          <p:cNvPr id="6" name="Picture 5">
            <a:extLst>
              <a:ext uri="{FF2B5EF4-FFF2-40B4-BE49-F238E27FC236}">
                <a16:creationId xmlns:a16="http://schemas.microsoft.com/office/drawing/2014/main" id="{5C6D8862-3923-E1B0-263E-C4A2B3374079}"/>
              </a:ext>
            </a:extLst>
          </p:cNvPr>
          <p:cNvPicPr>
            <a:picLocks noChangeAspect="1"/>
          </p:cNvPicPr>
          <p:nvPr/>
        </p:nvPicPr>
        <p:blipFill rotWithShape="1">
          <a:blip r:embed="rId3"/>
          <a:srcRect t="12037"/>
          <a:stretch/>
        </p:blipFill>
        <p:spPr>
          <a:xfrm>
            <a:off x="3657600" y="1981200"/>
            <a:ext cx="5307634" cy="4419600"/>
          </a:xfrm>
          <a:prstGeom prst="rect">
            <a:avLst/>
          </a:prstGeom>
        </p:spPr>
      </p:pic>
      <p:sp>
        <p:nvSpPr>
          <p:cNvPr id="5" name="TextBox 4">
            <a:extLst>
              <a:ext uri="{FF2B5EF4-FFF2-40B4-BE49-F238E27FC236}">
                <a16:creationId xmlns:a16="http://schemas.microsoft.com/office/drawing/2014/main" id="{AAD51D9B-BCA6-A1E6-19CF-F8FA3F43D74D}"/>
              </a:ext>
            </a:extLst>
          </p:cNvPr>
          <p:cNvSpPr txBox="1"/>
          <p:nvPr/>
        </p:nvSpPr>
        <p:spPr>
          <a:xfrm>
            <a:off x="9220200" y="1688805"/>
            <a:ext cx="2743200" cy="5078313"/>
          </a:xfrm>
          <a:prstGeom prst="rect">
            <a:avLst/>
          </a:prstGeom>
          <a:solidFill>
            <a:schemeClr val="bg1"/>
          </a:solidFill>
        </p:spPr>
        <p:txBody>
          <a:bodyPr wrap="square" rtlCol="0">
            <a:spAutoFit/>
          </a:bodyPr>
          <a:lstStyle/>
          <a:p>
            <a:r>
              <a:rPr lang="en-US" b="1" dirty="0"/>
              <a:t>LDA goal in natural language processing:</a:t>
            </a:r>
            <a:r>
              <a:rPr lang="en-US" dirty="0"/>
              <a:t> find topics that a document belongs to, based on the words in the document.</a:t>
            </a:r>
          </a:p>
          <a:p>
            <a:endParaRPr lang="en-US" dirty="0"/>
          </a:p>
          <a:p>
            <a:r>
              <a:rPr lang="en-US" dirty="0"/>
              <a:t>LDA represents documents as mixtures of topics.</a:t>
            </a:r>
          </a:p>
          <a:p>
            <a:endParaRPr lang="en-US" dirty="0"/>
          </a:p>
          <a:p>
            <a:r>
              <a:rPr lang="en-US" dirty="0"/>
              <a:t>LDA calculates the probability of each word to belong to a topic.</a:t>
            </a:r>
          </a:p>
          <a:p>
            <a:endParaRPr lang="en-US" dirty="0"/>
          </a:p>
          <a:p>
            <a:r>
              <a:rPr lang="en-US" dirty="0"/>
              <a:t>The number of topics is pre-defined.</a:t>
            </a:r>
          </a:p>
          <a:p>
            <a:endParaRPr lang="en-BE" dirty="0"/>
          </a:p>
        </p:txBody>
      </p:sp>
      <p:sp>
        <p:nvSpPr>
          <p:cNvPr id="7" name="TextBox 6">
            <a:extLst>
              <a:ext uri="{FF2B5EF4-FFF2-40B4-BE49-F238E27FC236}">
                <a16:creationId xmlns:a16="http://schemas.microsoft.com/office/drawing/2014/main" id="{4EB684E8-C222-2B3B-D5E5-D0FD438E4FC2}"/>
              </a:ext>
            </a:extLst>
          </p:cNvPr>
          <p:cNvSpPr txBox="1"/>
          <p:nvPr/>
        </p:nvSpPr>
        <p:spPr>
          <a:xfrm>
            <a:off x="152400" y="1676400"/>
            <a:ext cx="3455366" cy="5078313"/>
          </a:xfrm>
          <a:prstGeom prst="rect">
            <a:avLst/>
          </a:prstGeom>
          <a:solidFill>
            <a:schemeClr val="bg1"/>
          </a:solidFill>
        </p:spPr>
        <p:txBody>
          <a:bodyPr wrap="square" rtlCol="0">
            <a:spAutoFit/>
          </a:bodyPr>
          <a:lstStyle/>
          <a:p>
            <a:r>
              <a:rPr lang="en-US" b="1" dirty="0"/>
              <a:t>LDA goal in spatial analysis:</a:t>
            </a:r>
            <a:r>
              <a:rPr lang="en-US" dirty="0"/>
              <a:t> find microenvironments that a cell’s neighborhood belongs to, based on the cell phenotypes in the neighborhood.</a:t>
            </a:r>
          </a:p>
          <a:p>
            <a:endParaRPr lang="en-US" dirty="0"/>
          </a:p>
          <a:p>
            <a:r>
              <a:rPr lang="en-US" dirty="0"/>
              <a:t>LDA represents neighborhoods as mixtures of microenvironments.</a:t>
            </a:r>
          </a:p>
          <a:p>
            <a:endParaRPr lang="en-US" dirty="0"/>
          </a:p>
          <a:p>
            <a:r>
              <a:rPr lang="en-US" dirty="0"/>
              <a:t>LDA calculates the probability of each cell phenotype to belong to a microenvironment.</a:t>
            </a:r>
          </a:p>
          <a:p>
            <a:endParaRPr lang="en-US" dirty="0"/>
          </a:p>
          <a:p>
            <a:r>
              <a:rPr lang="en-US" dirty="0"/>
              <a:t>The number of microenvironments is pre-defined.</a:t>
            </a:r>
          </a:p>
          <a:p>
            <a:endParaRPr lang="en-BE" dirty="0"/>
          </a:p>
        </p:txBody>
      </p:sp>
      <p:sp>
        <p:nvSpPr>
          <p:cNvPr id="2" name="TextBox 1">
            <a:extLst>
              <a:ext uri="{FF2B5EF4-FFF2-40B4-BE49-F238E27FC236}">
                <a16:creationId xmlns:a16="http://schemas.microsoft.com/office/drawing/2014/main" id="{E407A098-B14F-DC7B-B683-DF9A78E36710}"/>
              </a:ext>
            </a:extLst>
          </p:cNvPr>
          <p:cNvSpPr txBox="1"/>
          <p:nvPr/>
        </p:nvSpPr>
        <p:spPr>
          <a:xfrm>
            <a:off x="5029200" y="6400800"/>
            <a:ext cx="3228465" cy="369332"/>
          </a:xfrm>
          <a:prstGeom prst="rect">
            <a:avLst/>
          </a:prstGeom>
          <a:noFill/>
        </p:spPr>
        <p:txBody>
          <a:bodyPr wrap="square" rtlCol="0">
            <a:spAutoFit/>
          </a:bodyPr>
          <a:lstStyle/>
          <a:p>
            <a:r>
              <a:rPr lang="en-US" dirty="0"/>
              <a:t>(unsupervised algorithm)</a:t>
            </a:r>
            <a:endParaRPr lang="en-BE" dirty="0"/>
          </a:p>
        </p:txBody>
      </p:sp>
    </p:spTree>
    <p:extLst>
      <p:ext uri="{BB962C8B-B14F-4D97-AF65-F5344CB8AC3E}">
        <p14:creationId xmlns:p14="http://schemas.microsoft.com/office/powerpoint/2010/main" val="2300071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A820F-62E3-5955-AE78-89C95895CA86}"/>
              </a:ext>
            </a:extLst>
          </p:cNvPr>
          <p:cNvSpPr>
            <a:spLocks noGrp="1"/>
          </p:cNvSpPr>
          <p:nvPr>
            <p:ph type="title"/>
          </p:nvPr>
        </p:nvSpPr>
        <p:spPr>
          <a:xfrm>
            <a:off x="916939" y="609676"/>
            <a:ext cx="9433560" cy="677108"/>
          </a:xfrm>
        </p:spPr>
        <p:txBody>
          <a:bodyPr/>
          <a:lstStyle/>
          <a:p>
            <a:r>
              <a:rPr lang="en-US" dirty="0"/>
              <a:t>SCIMAP</a:t>
            </a:r>
            <a:endParaRPr lang="en-BE" dirty="0"/>
          </a:p>
        </p:txBody>
      </p:sp>
      <p:pic>
        <p:nvPicPr>
          <p:cNvPr id="6148" name="Picture 4">
            <a:extLst>
              <a:ext uri="{FF2B5EF4-FFF2-40B4-BE49-F238E27FC236}">
                <a16:creationId xmlns:a16="http://schemas.microsoft.com/office/drawing/2014/main" id="{7AC0A98C-5282-1808-D557-28C395B3AB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0219"/>
            <a:ext cx="12192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4">
            <a:extLst>
              <a:ext uri="{FF2B5EF4-FFF2-40B4-BE49-F238E27FC236}">
                <a16:creationId xmlns:a16="http://schemas.microsoft.com/office/drawing/2014/main" id="{342355E8-2707-57D8-8247-03B358B0D972}"/>
              </a:ext>
            </a:extLst>
          </p:cNvPr>
          <p:cNvSpPr txBox="1"/>
          <p:nvPr/>
        </p:nvSpPr>
        <p:spPr>
          <a:xfrm>
            <a:off x="907414" y="1524000"/>
            <a:ext cx="10154285" cy="1342675"/>
          </a:xfrm>
          <a:prstGeom prst="rect">
            <a:avLst/>
          </a:prstGeom>
        </p:spPr>
        <p:txBody>
          <a:bodyPr vert="horz" wrap="square" lIns="0" tIns="59690" rIns="0" bIns="0" rtlCol="0">
            <a:spAutoFit/>
          </a:bodyPr>
          <a:lstStyle/>
          <a:p>
            <a:pPr marL="240029" marR="5080" indent="-227965">
              <a:lnSpc>
                <a:spcPts val="3030"/>
              </a:lnSpc>
              <a:spcBef>
                <a:spcPts val="470"/>
              </a:spcBef>
              <a:buClr>
                <a:srgbClr val="FF681E"/>
              </a:buClr>
              <a:buFont typeface="Arial"/>
              <a:buChar char="•"/>
              <a:tabLst>
                <a:tab pos="241300" algn="l"/>
              </a:tabLst>
            </a:pPr>
            <a:r>
              <a:rPr lang="en-US" sz="2800" dirty="0">
                <a:solidFill>
                  <a:srgbClr val="1B2944"/>
                </a:solidFill>
                <a:latin typeface="Corbel"/>
                <a:cs typeface="Corbel"/>
              </a:rPr>
              <a:t>Multiplexed imaging data analysis</a:t>
            </a:r>
          </a:p>
          <a:p>
            <a:pPr marL="240029" marR="5080" indent="-227965">
              <a:lnSpc>
                <a:spcPts val="3030"/>
              </a:lnSpc>
              <a:spcBef>
                <a:spcPts val="470"/>
              </a:spcBef>
              <a:buClr>
                <a:srgbClr val="FF681E"/>
              </a:buClr>
              <a:buFont typeface="Arial"/>
              <a:buChar char="•"/>
              <a:tabLst>
                <a:tab pos="241300" algn="l"/>
              </a:tabLst>
            </a:pPr>
            <a:r>
              <a:rPr lang="en-US" sz="2800" dirty="0">
                <a:solidFill>
                  <a:srgbClr val="1B2944"/>
                </a:solidFill>
                <a:latin typeface="Corbel"/>
                <a:cs typeface="Corbel"/>
              </a:rPr>
              <a:t>Python-based</a:t>
            </a:r>
          </a:p>
          <a:p>
            <a:pPr marL="240029" marR="5080" indent="-227965">
              <a:lnSpc>
                <a:spcPts val="3030"/>
              </a:lnSpc>
              <a:spcBef>
                <a:spcPts val="470"/>
              </a:spcBef>
              <a:buClr>
                <a:srgbClr val="FF681E"/>
              </a:buClr>
              <a:buFont typeface="Arial"/>
              <a:buChar char="•"/>
              <a:tabLst>
                <a:tab pos="241300" algn="l"/>
              </a:tabLst>
            </a:pPr>
            <a:r>
              <a:rPr lang="en-US" sz="2800" dirty="0">
                <a:solidFill>
                  <a:srgbClr val="1B2944"/>
                </a:solidFill>
                <a:latin typeface="Corbel"/>
                <a:cs typeface="Corbel"/>
              </a:rPr>
              <a:t>Part of MCMICRO (https://mcmicro.org)</a:t>
            </a:r>
          </a:p>
        </p:txBody>
      </p:sp>
    </p:spTree>
    <p:extLst>
      <p:ext uri="{BB962C8B-B14F-4D97-AF65-F5344CB8AC3E}">
        <p14:creationId xmlns:p14="http://schemas.microsoft.com/office/powerpoint/2010/main" val="2413823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Distance-</a:t>
            </a:r>
            <a:r>
              <a:rPr dirty="0"/>
              <a:t>based</a:t>
            </a:r>
            <a:r>
              <a:rPr spc="25" dirty="0"/>
              <a:t> </a:t>
            </a:r>
            <a:r>
              <a:rPr spc="-10" dirty="0"/>
              <a:t>analysis</a:t>
            </a:r>
          </a:p>
        </p:txBody>
      </p:sp>
      <p:grpSp>
        <p:nvGrpSpPr>
          <p:cNvPr id="27" name="Group 26">
            <a:extLst>
              <a:ext uri="{FF2B5EF4-FFF2-40B4-BE49-F238E27FC236}">
                <a16:creationId xmlns:a16="http://schemas.microsoft.com/office/drawing/2014/main" id="{E3F5960D-21AF-1FBD-7CAB-92D3C4BAD0C2}"/>
              </a:ext>
            </a:extLst>
          </p:cNvPr>
          <p:cNvGrpSpPr/>
          <p:nvPr/>
        </p:nvGrpSpPr>
        <p:grpSpPr>
          <a:xfrm>
            <a:off x="5451783" y="2782823"/>
            <a:ext cx="6560512" cy="3990087"/>
            <a:chOff x="5451783" y="2782823"/>
            <a:chExt cx="6560512" cy="3990087"/>
          </a:xfrm>
        </p:grpSpPr>
        <p:sp>
          <p:nvSpPr>
            <p:cNvPr id="3" name="object 3"/>
            <p:cNvSpPr/>
            <p:nvPr/>
          </p:nvSpPr>
          <p:spPr>
            <a:xfrm>
              <a:off x="9585960" y="6065520"/>
              <a:ext cx="2426335" cy="707390"/>
            </a:xfrm>
            <a:custGeom>
              <a:avLst/>
              <a:gdLst/>
              <a:ahLst/>
              <a:cxnLst/>
              <a:rect l="l" t="t" r="r" b="b"/>
              <a:pathLst>
                <a:path w="2426334" h="707390">
                  <a:moveTo>
                    <a:pt x="2426207" y="0"/>
                  </a:moveTo>
                  <a:lnTo>
                    <a:pt x="0" y="0"/>
                  </a:lnTo>
                  <a:lnTo>
                    <a:pt x="0" y="707135"/>
                  </a:lnTo>
                  <a:lnTo>
                    <a:pt x="2426207" y="707135"/>
                  </a:lnTo>
                  <a:lnTo>
                    <a:pt x="2426207" y="0"/>
                  </a:lnTo>
                  <a:close/>
                </a:path>
              </a:pathLst>
            </a:custGeom>
            <a:solidFill>
              <a:srgbClr val="FFFFFF"/>
            </a:solidFill>
          </p:spPr>
          <p:txBody>
            <a:bodyPr wrap="square" lIns="0" tIns="0" rIns="0" bIns="0" rtlCol="0"/>
            <a:lstStyle/>
            <a:p>
              <a:endParaRPr/>
            </a:p>
          </p:txBody>
        </p:sp>
        <p:sp>
          <p:nvSpPr>
            <p:cNvPr id="4" name="object 4"/>
            <p:cNvSpPr/>
            <p:nvPr/>
          </p:nvSpPr>
          <p:spPr>
            <a:xfrm>
              <a:off x="9585960" y="6065520"/>
              <a:ext cx="2426335" cy="707390"/>
            </a:xfrm>
            <a:custGeom>
              <a:avLst/>
              <a:gdLst/>
              <a:ahLst/>
              <a:cxnLst/>
              <a:rect l="l" t="t" r="r" b="b"/>
              <a:pathLst>
                <a:path w="2426334" h="707390">
                  <a:moveTo>
                    <a:pt x="0" y="707135"/>
                  </a:moveTo>
                  <a:lnTo>
                    <a:pt x="2426207" y="707135"/>
                  </a:lnTo>
                  <a:lnTo>
                    <a:pt x="2426207" y="0"/>
                  </a:lnTo>
                  <a:lnTo>
                    <a:pt x="0" y="0"/>
                  </a:lnTo>
                  <a:lnTo>
                    <a:pt x="0" y="707135"/>
                  </a:lnTo>
                  <a:close/>
                </a:path>
              </a:pathLst>
            </a:custGeom>
            <a:ln w="12700">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5728715" y="2782823"/>
              <a:ext cx="5972555" cy="3621024"/>
            </a:xfrm>
            <a:prstGeom prst="rect">
              <a:avLst/>
            </a:prstGeom>
          </p:spPr>
        </p:pic>
        <p:sp>
          <p:nvSpPr>
            <p:cNvPr id="7" name="object 7"/>
            <p:cNvSpPr txBox="1"/>
            <p:nvPr/>
          </p:nvSpPr>
          <p:spPr>
            <a:xfrm>
              <a:off x="7829168" y="6422542"/>
              <a:ext cx="12858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2944"/>
                  </a:solidFill>
                  <a:latin typeface="Corbel"/>
                  <a:cs typeface="Corbel"/>
                </a:rPr>
                <a:t>Distance</a:t>
              </a:r>
              <a:r>
                <a:rPr sz="1800" spc="-45" dirty="0">
                  <a:solidFill>
                    <a:srgbClr val="1B2944"/>
                  </a:solidFill>
                  <a:latin typeface="Corbel"/>
                  <a:cs typeface="Corbel"/>
                </a:rPr>
                <a:t> </a:t>
              </a:r>
              <a:r>
                <a:rPr sz="1800" spc="-20" dirty="0">
                  <a:solidFill>
                    <a:srgbClr val="1B2944"/>
                  </a:solidFill>
                  <a:latin typeface="Corbel"/>
                  <a:cs typeface="Corbel"/>
                </a:rPr>
                <a:t>bins</a:t>
              </a:r>
              <a:endParaRPr sz="1800">
                <a:latin typeface="Corbel"/>
                <a:cs typeface="Corbel"/>
              </a:endParaRPr>
            </a:p>
          </p:txBody>
        </p:sp>
        <p:grpSp>
          <p:nvGrpSpPr>
            <p:cNvPr id="8" name="object 8"/>
            <p:cNvGrpSpPr/>
            <p:nvPr/>
          </p:nvGrpSpPr>
          <p:grpSpPr>
            <a:xfrm>
              <a:off x="10433050" y="3293109"/>
              <a:ext cx="1376680" cy="1917700"/>
              <a:chOff x="10433050" y="3293109"/>
              <a:chExt cx="1376680" cy="1917700"/>
            </a:xfrm>
          </p:grpSpPr>
          <p:sp>
            <p:nvSpPr>
              <p:cNvPr id="9" name="object 9"/>
              <p:cNvSpPr/>
              <p:nvPr/>
            </p:nvSpPr>
            <p:spPr>
              <a:xfrm>
                <a:off x="10888980" y="4290059"/>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FFFFFF"/>
              </a:solidFill>
            </p:spPr>
            <p:txBody>
              <a:bodyPr wrap="square" lIns="0" tIns="0" rIns="0" bIns="0" rtlCol="0"/>
              <a:lstStyle/>
              <a:p>
                <a:endParaRPr/>
              </a:p>
            </p:txBody>
          </p:sp>
          <p:sp>
            <p:nvSpPr>
              <p:cNvPr id="10" name="object 10"/>
              <p:cNvSpPr/>
              <p:nvPr/>
            </p:nvSpPr>
            <p:spPr>
              <a:xfrm>
                <a:off x="10439400" y="3299459"/>
                <a:ext cx="1363980" cy="1905000"/>
              </a:xfrm>
              <a:custGeom>
                <a:avLst/>
                <a:gdLst/>
                <a:ahLst/>
                <a:cxnLst/>
                <a:rect l="l" t="t" r="r" b="b"/>
                <a:pathLst>
                  <a:path w="1363979" h="1905000">
                    <a:moveTo>
                      <a:pt x="449579" y="1905000"/>
                    </a:moveTo>
                    <a:lnTo>
                      <a:pt x="1363979" y="1905000"/>
                    </a:lnTo>
                    <a:lnTo>
                      <a:pt x="1363979" y="990600"/>
                    </a:lnTo>
                    <a:lnTo>
                      <a:pt x="449579" y="990600"/>
                    </a:lnTo>
                    <a:lnTo>
                      <a:pt x="449579" y="1905000"/>
                    </a:lnTo>
                    <a:close/>
                  </a:path>
                  <a:path w="1363979" h="1905000">
                    <a:moveTo>
                      <a:pt x="0" y="914400"/>
                    </a:moveTo>
                    <a:lnTo>
                      <a:pt x="914400" y="914400"/>
                    </a:lnTo>
                    <a:lnTo>
                      <a:pt x="914400" y="0"/>
                    </a:lnTo>
                    <a:lnTo>
                      <a:pt x="0" y="0"/>
                    </a:lnTo>
                    <a:lnTo>
                      <a:pt x="0" y="914400"/>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10889360" y="4256913"/>
              <a:ext cx="683895" cy="768350"/>
            </a:xfrm>
            <a:prstGeom prst="rect">
              <a:avLst/>
            </a:prstGeom>
          </p:spPr>
          <p:txBody>
            <a:bodyPr vert="horz" wrap="square" lIns="0" tIns="12700" rIns="0" bIns="0" rtlCol="0">
              <a:spAutoFit/>
            </a:bodyPr>
            <a:lstStyle/>
            <a:p>
              <a:pPr marL="13970">
                <a:lnSpc>
                  <a:spcPts val="1410"/>
                </a:lnSpc>
                <a:spcBef>
                  <a:spcPts val="100"/>
                </a:spcBef>
              </a:pPr>
              <a:r>
                <a:rPr sz="1200" dirty="0">
                  <a:solidFill>
                    <a:srgbClr val="1B2944"/>
                  </a:solidFill>
                  <a:latin typeface="Corbel"/>
                  <a:cs typeface="Corbel"/>
                </a:rPr>
                <a:t>Cell</a:t>
              </a:r>
              <a:r>
                <a:rPr sz="1200" spc="-20" dirty="0">
                  <a:solidFill>
                    <a:srgbClr val="1B2944"/>
                  </a:solidFill>
                  <a:latin typeface="Corbel"/>
                  <a:cs typeface="Corbel"/>
                </a:rPr>
                <a:t> </a:t>
              </a:r>
              <a:r>
                <a:rPr sz="1200" dirty="0">
                  <a:solidFill>
                    <a:srgbClr val="1B2944"/>
                  </a:solidFill>
                  <a:latin typeface="Corbel"/>
                  <a:cs typeface="Corbel"/>
                </a:rPr>
                <a:t>type</a:t>
              </a:r>
              <a:r>
                <a:rPr sz="1200" spc="-30" dirty="0">
                  <a:solidFill>
                    <a:srgbClr val="1B2944"/>
                  </a:solidFill>
                  <a:latin typeface="Corbel"/>
                  <a:cs typeface="Corbel"/>
                </a:rPr>
                <a:t> </a:t>
              </a:r>
              <a:r>
                <a:rPr sz="1200" spc="-50" dirty="0">
                  <a:solidFill>
                    <a:srgbClr val="1B2944"/>
                  </a:solidFill>
                  <a:latin typeface="Corbel"/>
                  <a:cs typeface="Corbel"/>
                </a:rPr>
                <a:t>1</a:t>
              </a:r>
              <a:endParaRPr sz="1200">
                <a:latin typeface="Corbel"/>
                <a:cs typeface="Corbel"/>
              </a:endParaRPr>
            </a:p>
            <a:p>
              <a:pPr marL="13970">
                <a:lnSpc>
                  <a:spcPts val="1410"/>
                </a:lnSpc>
              </a:pPr>
              <a:r>
                <a:rPr sz="1200" dirty="0">
                  <a:solidFill>
                    <a:srgbClr val="1B2944"/>
                  </a:solidFill>
                  <a:latin typeface="Corbel"/>
                  <a:cs typeface="Corbel"/>
                </a:rPr>
                <a:t>Cell</a:t>
              </a:r>
              <a:r>
                <a:rPr sz="1200" spc="-20" dirty="0">
                  <a:solidFill>
                    <a:srgbClr val="1B2944"/>
                  </a:solidFill>
                  <a:latin typeface="Corbel"/>
                  <a:cs typeface="Corbel"/>
                </a:rPr>
                <a:t> </a:t>
              </a:r>
              <a:r>
                <a:rPr sz="1200" dirty="0">
                  <a:solidFill>
                    <a:srgbClr val="1B2944"/>
                  </a:solidFill>
                  <a:latin typeface="Corbel"/>
                  <a:cs typeface="Corbel"/>
                </a:rPr>
                <a:t>type</a:t>
              </a:r>
              <a:r>
                <a:rPr sz="1200" spc="-30" dirty="0">
                  <a:solidFill>
                    <a:srgbClr val="1B2944"/>
                  </a:solidFill>
                  <a:latin typeface="Corbel"/>
                  <a:cs typeface="Corbel"/>
                </a:rPr>
                <a:t> </a:t>
              </a:r>
              <a:r>
                <a:rPr sz="1200" spc="-50" dirty="0">
                  <a:solidFill>
                    <a:srgbClr val="1B2944"/>
                  </a:solidFill>
                  <a:latin typeface="Corbel"/>
                  <a:cs typeface="Corbel"/>
                </a:rPr>
                <a:t>2</a:t>
              </a:r>
              <a:endParaRPr sz="1200">
                <a:latin typeface="Corbel"/>
                <a:cs typeface="Corbel"/>
              </a:endParaRPr>
            </a:p>
            <a:p>
              <a:pPr marL="13970">
                <a:lnSpc>
                  <a:spcPct val="100000"/>
                </a:lnSpc>
                <a:spcBef>
                  <a:spcPts val="120"/>
                </a:spcBef>
              </a:pPr>
              <a:r>
                <a:rPr sz="1200" dirty="0">
                  <a:solidFill>
                    <a:srgbClr val="1B2944"/>
                  </a:solidFill>
                  <a:latin typeface="Corbel"/>
                  <a:cs typeface="Corbel"/>
                </a:rPr>
                <a:t>Cell</a:t>
              </a:r>
              <a:r>
                <a:rPr sz="1200" spc="-20" dirty="0">
                  <a:solidFill>
                    <a:srgbClr val="1B2944"/>
                  </a:solidFill>
                  <a:latin typeface="Corbel"/>
                  <a:cs typeface="Corbel"/>
                </a:rPr>
                <a:t> </a:t>
              </a:r>
              <a:r>
                <a:rPr sz="1200" dirty="0">
                  <a:solidFill>
                    <a:srgbClr val="1B2944"/>
                  </a:solidFill>
                  <a:latin typeface="Corbel"/>
                  <a:cs typeface="Corbel"/>
                </a:rPr>
                <a:t>type</a:t>
              </a:r>
              <a:r>
                <a:rPr sz="1200" spc="-30" dirty="0">
                  <a:solidFill>
                    <a:srgbClr val="1B2944"/>
                  </a:solidFill>
                  <a:latin typeface="Corbel"/>
                  <a:cs typeface="Corbel"/>
                </a:rPr>
                <a:t> </a:t>
              </a:r>
              <a:r>
                <a:rPr sz="1200" spc="-50" dirty="0">
                  <a:solidFill>
                    <a:srgbClr val="1B2944"/>
                  </a:solidFill>
                  <a:latin typeface="Corbel"/>
                  <a:cs typeface="Corbel"/>
                </a:rPr>
                <a:t>3</a:t>
              </a:r>
              <a:endParaRPr sz="1200">
                <a:latin typeface="Corbel"/>
                <a:cs typeface="Corbel"/>
              </a:endParaRPr>
            </a:p>
            <a:p>
              <a:pPr marL="12700">
                <a:lnSpc>
                  <a:spcPct val="100000"/>
                </a:lnSpc>
                <a:spcBef>
                  <a:spcPts val="25"/>
                </a:spcBef>
              </a:pPr>
              <a:r>
                <a:rPr sz="1200" dirty="0">
                  <a:solidFill>
                    <a:srgbClr val="1B2944"/>
                  </a:solidFill>
                  <a:latin typeface="Corbel"/>
                  <a:cs typeface="Corbel"/>
                </a:rPr>
                <a:t>Cell</a:t>
              </a:r>
              <a:r>
                <a:rPr sz="1200" spc="-20" dirty="0">
                  <a:solidFill>
                    <a:srgbClr val="1B2944"/>
                  </a:solidFill>
                  <a:latin typeface="Corbel"/>
                  <a:cs typeface="Corbel"/>
                </a:rPr>
                <a:t> </a:t>
              </a:r>
              <a:r>
                <a:rPr sz="1200" dirty="0">
                  <a:solidFill>
                    <a:srgbClr val="1B2944"/>
                  </a:solidFill>
                  <a:latin typeface="Corbel"/>
                  <a:cs typeface="Corbel"/>
                </a:rPr>
                <a:t>type</a:t>
              </a:r>
              <a:r>
                <a:rPr sz="1200" spc="-30" dirty="0">
                  <a:solidFill>
                    <a:srgbClr val="1B2944"/>
                  </a:solidFill>
                  <a:latin typeface="Corbel"/>
                  <a:cs typeface="Corbel"/>
                </a:rPr>
                <a:t> </a:t>
              </a:r>
              <a:r>
                <a:rPr sz="1200" spc="-50" dirty="0">
                  <a:solidFill>
                    <a:srgbClr val="1B2944"/>
                  </a:solidFill>
                  <a:latin typeface="Corbel"/>
                  <a:cs typeface="Corbel"/>
                </a:rPr>
                <a:t>4</a:t>
              </a:r>
              <a:endParaRPr sz="1200">
                <a:latin typeface="Corbel"/>
                <a:cs typeface="Corbel"/>
              </a:endParaRPr>
            </a:p>
          </p:txBody>
        </p:sp>
        <p:sp>
          <p:nvSpPr>
            <p:cNvPr id="12" name="object 12"/>
            <p:cNvSpPr txBox="1"/>
            <p:nvPr/>
          </p:nvSpPr>
          <p:spPr>
            <a:xfrm>
              <a:off x="5451783" y="3955975"/>
              <a:ext cx="254000" cy="1076960"/>
            </a:xfrm>
            <a:prstGeom prst="rect">
              <a:avLst/>
            </a:prstGeom>
          </p:spPr>
          <p:txBody>
            <a:bodyPr vert="vert270" wrap="square" lIns="0" tIns="0" rIns="0" bIns="0" rtlCol="0">
              <a:spAutoFit/>
            </a:bodyPr>
            <a:lstStyle/>
            <a:p>
              <a:pPr marL="12700">
                <a:lnSpc>
                  <a:spcPts val="1800"/>
                </a:lnSpc>
              </a:pPr>
              <a:r>
                <a:rPr sz="1800" spc="-10" dirty="0">
                  <a:solidFill>
                    <a:srgbClr val="1B2944"/>
                  </a:solidFill>
                  <a:latin typeface="Corbel"/>
                  <a:cs typeface="Corbel"/>
                </a:rPr>
                <a:t>Count/area</a:t>
              </a:r>
              <a:endParaRPr sz="1800">
                <a:latin typeface="Corbel"/>
                <a:cs typeface="Corbel"/>
              </a:endParaRPr>
            </a:p>
          </p:txBody>
        </p:sp>
      </p:grpSp>
      <p:pic>
        <p:nvPicPr>
          <p:cNvPr id="13" name="object 13"/>
          <p:cNvPicPr/>
          <p:nvPr/>
        </p:nvPicPr>
        <p:blipFill>
          <a:blip r:embed="rId3" cstate="print"/>
          <a:stretch>
            <a:fillRect/>
          </a:stretch>
        </p:blipFill>
        <p:spPr>
          <a:xfrm>
            <a:off x="1795272" y="2895600"/>
            <a:ext cx="3156204" cy="3300984"/>
          </a:xfrm>
          <a:prstGeom prst="rect">
            <a:avLst/>
          </a:prstGeom>
        </p:spPr>
      </p:pic>
      <p:sp>
        <p:nvSpPr>
          <p:cNvPr id="14" name="object 14"/>
          <p:cNvSpPr txBox="1"/>
          <p:nvPr/>
        </p:nvSpPr>
        <p:spPr>
          <a:xfrm>
            <a:off x="905662" y="1809749"/>
            <a:ext cx="8841740" cy="835660"/>
          </a:xfrm>
          <a:prstGeom prst="rect">
            <a:avLst/>
          </a:prstGeom>
        </p:spPr>
        <p:txBody>
          <a:bodyPr vert="horz" wrap="square" lIns="0" tIns="60960" rIns="0" bIns="0" rtlCol="0">
            <a:spAutoFit/>
          </a:bodyPr>
          <a:lstStyle/>
          <a:p>
            <a:pPr marL="240029" marR="5080" indent="-227329">
              <a:lnSpc>
                <a:spcPts val="3020"/>
              </a:lnSpc>
              <a:spcBef>
                <a:spcPts val="480"/>
              </a:spcBef>
              <a:buClr>
                <a:srgbClr val="FF681E"/>
              </a:buClr>
              <a:buFont typeface="Arial"/>
              <a:buChar char="•"/>
              <a:tabLst>
                <a:tab pos="241300" algn="l"/>
              </a:tabLst>
            </a:pPr>
            <a:r>
              <a:rPr sz="2800" dirty="0">
                <a:solidFill>
                  <a:srgbClr val="1B2944"/>
                </a:solidFill>
                <a:latin typeface="Corbel"/>
                <a:cs typeface="Corbel"/>
              </a:rPr>
              <a:t>Study</a:t>
            </a:r>
            <a:r>
              <a:rPr sz="2800" spc="-45" dirty="0">
                <a:solidFill>
                  <a:srgbClr val="1B2944"/>
                </a:solidFill>
                <a:latin typeface="Corbel"/>
                <a:cs typeface="Corbel"/>
              </a:rPr>
              <a:t> </a:t>
            </a:r>
            <a:r>
              <a:rPr sz="2800" dirty="0">
                <a:solidFill>
                  <a:srgbClr val="1B2944"/>
                </a:solidFill>
                <a:latin typeface="Corbel"/>
                <a:cs typeface="Corbel"/>
              </a:rPr>
              <a:t>the</a:t>
            </a:r>
            <a:r>
              <a:rPr sz="2800" spc="-50" dirty="0">
                <a:solidFill>
                  <a:srgbClr val="1B2944"/>
                </a:solidFill>
                <a:latin typeface="Corbel"/>
                <a:cs typeface="Corbel"/>
              </a:rPr>
              <a:t> </a:t>
            </a:r>
            <a:r>
              <a:rPr sz="2800" dirty="0">
                <a:solidFill>
                  <a:srgbClr val="1B2944"/>
                </a:solidFill>
                <a:latin typeface="Corbel"/>
                <a:cs typeface="Corbel"/>
              </a:rPr>
              <a:t>relation</a:t>
            </a:r>
            <a:r>
              <a:rPr sz="2800" spc="-35" dirty="0">
                <a:solidFill>
                  <a:srgbClr val="1B2944"/>
                </a:solidFill>
                <a:latin typeface="Corbel"/>
                <a:cs typeface="Corbel"/>
              </a:rPr>
              <a:t> </a:t>
            </a:r>
            <a:r>
              <a:rPr sz="2800" dirty="0">
                <a:solidFill>
                  <a:srgbClr val="1B2944"/>
                </a:solidFill>
                <a:latin typeface="Corbel"/>
                <a:cs typeface="Corbel"/>
              </a:rPr>
              <a:t>between</a:t>
            </a:r>
            <a:r>
              <a:rPr sz="2800" spc="-45" dirty="0">
                <a:solidFill>
                  <a:srgbClr val="1B2944"/>
                </a:solidFill>
                <a:latin typeface="Corbel"/>
                <a:cs typeface="Corbel"/>
              </a:rPr>
              <a:t> </a:t>
            </a:r>
            <a:r>
              <a:rPr sz="2800" dirty="0">
                <a:solidFill>
                  <a:srgbClr val="1B2944"/>
                </a:solidFill>
                <a:latin typeface="Corbel"/>
                <a:cs typeface="Corbel"/>
              </a:rPr>
              <a:t>a</a:t>
            </a:r>
            <a:r>
              <a:rPr sz="2800" spc="-50" dirty="0">
                <a:solidFill>
                  <a:srgbClr val="1B2944"/>
                </a:solidFill>
                <a:latin typeface="Corbel"/>
                <a:cs typeface="Corbel"/>
              </a:rPr>
              <a:t> </a:t>
            </a:r>
            <a:r>
              <a:rPr sz="2800" dirty="0">
                <a:solidFill>
                  <a:srgbClr val="1B2944"/>
                </a:solidFill>
                <a:latin typeface="Corbel"/>
                <a:cs typeface="Corbel"/>
              </a:rPr>
              <a:t>variable</a:t>
            </a:r>
            <a:r>
              <a:rPr sz="2800" spc="-45" dirty="0">
                <a:solidFill>
                  <a:srgbClr val="1B2944"/>
                </a:solidFill>
                <a:latin typeface="Corbel"/>
                <a:cs typeface="Corbel"/>
              </a:rPr>
              <a:t> </a:t>
            </a:r>
            <a:r>
              <a:rPr sz="2800" dirty="0">
                <a:solidFill>
                  <a:srgbClr val="1B2944"/>
                </a:solidFill>
                <a:latin typeface="Corbel"/>
                <a:cs typeface="Corbel"/>
              </a:rPr>
              <a:t>and</a:t>
            </a:r>
            <a:r>
              <a:rPr sz="2800" spc="-30" dirty="0">
                <a:solidFill>
                  <a:srgbClr val="1B2944"/>
                </a:solidFill>
                <a:latin typeface="Corbel"/>
                <a:cs typeface="Corbel"/>
              </a:rPr>
              <a:t> </a:t>
            </a:r>
            <a:r>
              <a:rPr sz="2800" dirty="0">
                <a:solidFill>
                  <a:srgbClr val="1B2944"/>
                </a:solidFill>
                <a:latin typeface="Corbel"/>
                <a:cs typeface="Corbel"/>
              </a:rPr>
              <a:t>the</a:t>
            </a:r>
            <a:r>
              <a:rPr sz="2800" spc="-50" dirty="0">
                <a:solidFill>
                  <a:srgbClr val="1B2944"/>
                </a:solidFill>
                <a:latin typeface="Corbel"/>
                <a:cs typeface="Corbel"/>
              </a:rPr>
              <a:t> </a:t>
            </a:r>
            <a:r>
              <a:rPr sz="2800" b="1" dirty="0">
                <a:solidFill>
                  <a:srgbClr val="1B2944"/>
                </a:solidFill>
                <a:latin typeface="Corbel"/>
                <a:cs typeface="Corbel"/>
              </a:rPr>
              <a:t>distance</a:t>
            </a:r>
            <a:r>
              <a:rPr sz="2800" b="1" spc="-25" dirty="0">
                <a:solidFill>
                  <a:srgbClr val="1B2944"/>
                </a:solidFill>
                <a:latin typeface="Corbel"/>
                <a:cs typeface="Corbel"/>
              </a:rPr>
              <a:t> </a:t>
            </a:r>
            <a:r>
              <a:rPr sz="2800" b="1" dirty="0">
                <a:solidFill>
                  <a:srgbClr val="1B2944"/>
                </a:solidFill>
                <a:latin typeface="Corbel"/>
                <a:cs typeface="Corbel"/>
              </a:rPr>
              <a:t>to</a:t>
            </a:r>
            <a:r>
              <a:rPr sz="2800" b="1" spc="-45" dirty="0">
                <a:solidFill>
                  <a:srgbClr val="1B2944"/>
                </a:solidFill>
                <a:latin typeface="Corbel"/>
                <a:cs typeface="Corbel"/>
              </a:rPr>
              <a:t> </a:t>
            </a:r>
            <a:r>
              <a:rPr sz="2800" b="1" spc="-50" dirty="0">
                <a:solidFill>
                  <a:srgbClr val="1B2944"/>
                </a:solidFill>
                <a:latin typeface="Corbel"/>
                <a:cs typeface="Corbel"/>
              </a:rPr>
              <a:t>a </a:t>
            </a:r>
            <a:r>
              <a:rPr sz="2800" b="1" spc="-10" dirty="0">
                <a:solidFill>
                  <a:srgbClr val="1B2944"/>
                </a:solidFill>
                <a:latin typeface="Corbel"/>
                <a:cs typeface="Corbel"/>
              </a:rPr>
              <a:t>histological</a:t>
            </a:r>
            <a:r>
              <a:rPr sz="2800" b="1" spc="-5" dirty="0">
                <a:solidFill>
                  <a:srgbClr val="1B2944"/>
                </a:solidFill>
                <a:latin typeface="Corbel"/>
                <a:cs typeface="Corbel"/>
              </a:rPr>
              <a:t> </a:t>
            </a:r>
            <a:r>
              <a:rPr sz="2800" b="1" dirty="0">
                <a:solidFill>
                  <a:srgbClr val="1B2944"/>
                </a:solidFill>
                <a:latin typeface="Corbel"/>
                <a:cs typeface="Corbel"/>
              </a:rPr>
              <a:t>feature</a:t>
            </a:r>
            <a:r>
              <a:rPr sz="2800" spc="-20" dirty="0">
                <a:solidFill>
                  <a:srgbClr val="1B2944"/>
                </a:solidFill>
                <a:latin typeface="Corbel"/>
                <a:cs typeface="Corbel"/>
              </a:rPr>
              <a:t> </a:t>
            </a:r>
            <a:r>
              <a:rPr sz="2800" dirty="0">
                <a:solidFill>
                  <a:srgbClr val="1B2944"/>
                </a:solidFill>
                <a:latin typeface="Corbel"/>
                <a:cs typeface="Corbel"/>
              </a:rPr>
              <a:t>of</a:t>
            </a:r>
            <a:r>
              <a:rPr sz="2800" spc="-25" dirty="0">
                <a:solidFill>
                  <a:srgbClr val="1B2944"/>
                </a:solidFill>
                <a:latin typeface="Corbel"/>
                <a:cs typeface="Corbel"/>
              </a:rPr>
              <a:t> </a:t>
            </a:r>
            <a:r>
              <a:rPr sz="2800" spc="-10" dirty="0">
                <a:solidFill>
                  <a:srgbClr val="1B2944"/>
                </a:solidFill>
                <a:latin typeface="Corbel"/>
                <a:cs typeface="Corbel"/>
              </a:rPr>
              <a:t>interest.</a:t>
            </a:r>
            <a:endParaRPr sz="2800" dirty="0">
              <a:latin typeface="Corbel"/>
              <a:cs typeface="Corbel"/>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08FE77A1-C6CD-6B64-B0E4-179BA9396509}"/>
                  </a:ext>
                </a:extLst>
              </p14:cNvPr>
              <p14:cNvContentPartPr/>
              <p14:nvPr/>
            </p14:nvContentPartPr>
            <p14:xfrm>
              <a:off x="-106760" y="1286587"/>
              <a:ext cx="360" cy="360"/>
            </p14:xfrm>
          </p:contentPart>
        </mc:Choice>
        <mc:Fallback xmlns="">
          <p:pic>
            <p:nvPicPr>
              <p:cNvPr id="15" name="Ink 14">
                <a:extLst>
                  <a:ext uri="{FF2B5EF4-FFF2-40B4-BE49-F238E27FC236}">
                    <a16:creationId xmlns:a16="http://schemas.microsoft.com/office/drawing/2014/main" id="{08FE77A1-C6CD-6B64-B0E4-179BA9396509}"/>
                  </a:ext>
                </a:extLst>
              </p:cNvPr>
              <p:cNvPicPr/>
              <p:nvPr/>
            </p:nvPicPr>
            <p:blipFill>
              <a:blip r:embed="rId5"/>
              <a:stretch>
                <a:fillRect/>
              </a:stretch>
            </p:blipFill>
            <p:spPr>
              <a:xfrm>
                <a:off x="-115400" y="1277947"/>
                <a:ext cx="18000" cy="18000"/>
              </a:xfrm>
              <a:prstGeom prst="rect">
                <a:avLst/>
              </a:prstGeom>
            </p:spPr>
          </p:pic>
        </mc:Fallback>
      </mc:AlternateContent>
      <p:grpSp>
        <p:nvGrpSpPr>
          <p:cNvPr id="26" name="Group 25">
            <a:extLst>
              <a:ext uri="{FF2B5EF4-FFF2-40B4-BE49-F238E27FC236}">
                <a16:creationId xmlns:a16="http://schemas.microsoft.com/office/drawing/2014/main" id="{689D9D16-050F-A885-AA1F-F8B21C8A55A6}"/>
              </a:ext>
            </a:extLst>
          </p:cNvPr>
          <p:cNvGrpSpPr/>
          <p:nvPr/>
        </p:nvGrpSpPr>
        <p:grpSpPr>
          <a:xfrm>
            <a:off x="1832503" y="2954623"/>
            <a:ext cx="2253600" cy="2725200"/>
            <a:chOff x="1832503" y="2954623"/>
            <a:chExt cx="2253600" cy="2725200"/>
          </a:xfrm>
        </p:grpSpPr>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6F79FA5E-DA50-DC53-4F8D-D6143C379F8A}"/>
                    </a:ext>
                  </a:extLst>
                </p14:cNvPr>
                <p14:cNvContentPartPr/>
                <p14:nvPr/>
              </p14:nvContentPartPr>
              <p14:xfrm>
                <a:off x="2374303" y="3167743"/>
                <a:ext cx="360" cy="360"/>
              </p14:xfrm>
            </p:contentPart>
          </mc:Choice>
          <mc:Fallback xmlns="">
            <p:pic>
              <p:nvPicPr>
                <p:cNvPr id="16" name="Ink 15">
                  <a:extLst>
                    <a:ext uri="{FF2B5EF4-FFF2-40B4-BE49-F238E27FC236}">
                      <a16:creationId xmlns:a16="http://schemas.microsoft.com/office/drawing/2014/main" id="{6F79FA5E-DA50-DC53-4F8D-D6143C379F8A}"/>
                    </a:ext>
                  </a:extLst>
                </p:cNvPr>
                <p:cNvPicPr/>
                <p:nvPr/>
              </p:nvPicPr>
              <p:blipFill>
                <a:blip r:embed="rId7"/>
                <a:stretch>
                  <a:fillRect/>
                </a:stretch>
              </p:blipFill>
              <p:spPr>
                <a:xfrm>
                  <a:off x="2356303" y="314974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44386209-24FA-476E-571D-3541D2F08237}"/>
                    </a:ext>
                  </a:extLst>
                </p14:cNvPr>
                <p14:cNvContentPartPr/>
                <p14:nvPr/>
              </p14:nvContentPartPr>
              <p14:xfrm>
                <a:off x="2413183" y="3091783"/>
                <a:ext cx="1211760" cy="1595880"/>
              </p14:xfrm>
            </p:contentPart>
          </mc:Choice>
          <mc:Fallback xmlns="">
            <p:pic>
              <p:nvPicPr>
                <p:cNvPr id="18" name="Ink 17">
                  <a:extLst>
                    <a:ext uri="{FF2B5EF4-FFF2-40B4-BE49-F238E27FC236}">
                      <a16:creationId xmlns:a16="http://schemas.microsoft.com/office/drawing/2014/main" id="{44386209-24FA-476E-571D-3541D2F08237}"/>
                    </a:ext>
                  </a:extLst>
                </p:cNvPr>
                <p:cNvPicPr/>
                <p:nvPr/>
              </p:nvPicPr>
              <p:blipFill>
                <a:blip r:embed="rId9"/>
                <a:stretch>
                  <a:fillRect/>
                </a:stretch>
              </p:blipFill>
              <p:spPr>
                <a:xfrm>
                  <a:off x="2395543" y="3073783"/>
                  <a:ext cx="1247400" cy="163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867FA03E-D6D6-895E-BEDE-458373414611}"/>
                    </a:ext>
                  </a:extLst>
                </p14:cNvPr>
                <p14:cNvContentPartPr/>
                <p14:nvPr/>
              </p14:nvContentPartPr>
              <p14:xfrm>
                <a:off x="3098983" y="3036703"/>
                <a:ext cx="712800" cy="1749240"/>
              </p14:xfrm>
            </p:contentPart>
          </mc:Choice>
          <mc:Fallback xmlns="">
            <p:pic>
              <p:nvPicPr>
                <p:cNvPr id="19" name="Ink 18">
                  <a:extLst>
                    <a:ext uri="{FF2B5EF4-FFF2-40B4-BE49-F238E27FC236}">
                      <a16:creationId xmlns:a16="http://schemas.microsoft.com/office/drawing/2014/main" id="{867FA03E-D6D6-895E-BEDE-458373414611}"/>
                    </a:ext>
                  </a:extLst>
                </p:cNvPr>
                <p:cNvPicPr/>
                <p:nvPr/>
              </p:nvPicPr>
              <p:blipFill>
                <a:blip r:embed="rId11"/>
                <a:stretch>
                  <a:fillRect/>
                </a:stretch>
              </p:blipFill>
              <p:spPr>
                <a:xfrm>
                  <a:off x="3080983" y="3019063"/>
                  <a:ext cx="748440" cy="1784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A418AB4E-9E32-19B0-75E3-DB78190E15C2}"/>
                    </a:ext>
                  </a:extLst>
                </p14:cNvPr>
                <p14:cNvContentPartPr/>
                <p14:nvPr/>
              </p14:nvContentPartPr>
              <p14:xfrm>
                <a:off x="3438823" y="3030223"/>
                <a:ext cx="519840" cy="1800720"/>
              </p14:xfrm>
            </p:contentPart>
          </mc:Choice>
          <mc:Fallback xmlns="">
            <p:pic>
              <p:nvPicPr>
                <p:cNvPr id="20" name="Ink 19">
                  <a:extLst>
                    <a:ext uri="{FF2B5EF4-FFF2-40B4-BE49-F238E27FC236}">
                      <a16:creationId xmlns:a16="http://schemas.microsoft.com/office/drawing/2014/main" id="{A418AB4E-9E32-19B0-75E3-DB78190E15C2}"/>
                    </a:ext>
                  </a:extLst>
                </p:cNvPr>
                <p:cNvPicPr/>
                <p:nvPr/>
              </p:nvPicPr>
              <p:blipFill>
                <a:blip r:embed="rId13"/>
                <a:stretch>
                  <a:fillRect/>
                </a:stretch>
              </p:blipFill>
              <p:spPr>
                <a:xfrm>
                  <a:off x="3420823" y="3012583"/>
                  <a:ext cx="555480" cy="183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22F4A4C6-7F7E-78F5-8572-F741D976D7E6}"/>
                    </a:ext>
                  </a:extLst>
                </p14:cNvPr>
                <p14:cNvContentPartPr/>
                <p14:nvPr/>
              </p14:nvContentPartPr>
              <p14:xfrm>
                <a:off x="1985143" y="3137503"/>
                <a:ext cx="1277640" cy="2306520"/>
              </p14:xfrm>
            </p:contentPart>
          </mc:Choice>
          <mc:Fallback xmlns="">
            <p:pic>
              <p:nvPicPr>
                <p:cNvPr id="21" name="Ink 20">
                  <a:extLst>
                    <a:ext uri="{FF2B5EF4-FFF2-40B4-BE49-F238E27FC236}">
                      <a16:creationId xmlns:a16="http://schemas.microsoft.com/office/drawing/2014/main" id="{22F4A4C6-7F7E-78F5-8572-F741D976D7E6}"/>
                    </a:ext>
                  </a:extLst>
                </p:cNvPr>
                <p:cNvPicPr/>
                <p:nvPr/>
              </p:nvPicPr>
              <p:blipFill>
                <a:blip r:embed="rId15"/>
                <a:stretch>
                  <a:fillRect/>
                </a:stretch>
              </p:blipFill>
              <p:spPr>
                <a:xfrm>
                  <a:off x="1967143" y="3119863"/>
                  <a:ext cx="1313280" cy="234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840A0AD2-580F-0BFD-E038-628ADAAAF818}"/>
                    </a:ext>
                  </a:extLst>
                </p14:cNvPr>
                <p14:cNvContentPartPr/>
                <p14:nvPr/>
              </p14:nvContentPartPr>
              <p14:xfrm>
                <a:off x="1851223" y="2973703"/>
                <a:ext cx="1615680" cy="2568960"/>
              </p14:xfrm>
            </p:contentPart>
          </mc:Choice>
          <mc:Fallback xmlns="">
            <p:pic>
              <p:nvPicPr>
                <p:cNvPr id="22" name="Ink 21">
                  <a:extLst>
                    <a:ext uri="{FF2B5EF4-FFF2-40B4-BE49-F238E27FC236}">
                      <a16:creationId xmlns:a16="http://schemas.microsoft.com/office/drawing/2014/main" id="{840A0AD2-580F-0BFD-E038-628ADAAAF818}"/>
                    </a:ext>
                  </a:extLst>
                </p:cNvPr>
                <p:cNvPicPr/>
                <p:nvPr/>
              </p:nvPicPr>
              <p:blipFill>
                <a:blip r:embed="rId17"/>
                <a:stretch>
                  <a:fillRect/>
                </a:stretch>
              </p:blipFill>
              <p:spPr>
                <a:xfrm>
                  <a:off x="1833583" y="2956063"/>
                  <a:ext cx="1651320" cy="260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A20AFBD-3328-ABB0-1AF1-A28445D1F450}"/>
                    </a:ext>
                  </a:extLst>
                </p14:cNvPr>
                <p14:cNvContentPartPr/>
                <p14:nvPr/>
              </p14:nvContentPartPr>
              <p14:xfrm>
                <a:off x="1832503" y="4087903"/>
                <a:ext cx="1789200" cy="1591920"/>
              </p14:xfrm>
            </p:contentPart>
          </mc:Choice>
          <mc:Fallback xmlns="">
            <p:pic>
              <p:nvPicPr>
                <p:cNvPr id="23" name="Ink 22">
                  <a:extLst>
                    <a:ext uri="{FF2B5EF4-FFF2-40B4-BE49-F238E27FC236}">
                      <a16:creationId xmlns:a16="http://schemas.microsoft.com/office/drawing/2014/main" id="{8A20AFBD-3328-ABB0-1AF1-A28445D1F450}"/>
                    </a:ext>
                  </a:extLst>
                </p:cNvPr>
                <p:cNvPicPr/>
                <p:nvPr/>
              </p:nvPicPr>
              <p:blipFill>
                <a:blip r:embed="rId19"/>
                <a:stretch>
                  <a:fillRect/>
                </a:stretch>
              </p:blipFill>
              <p:spPr>
                <a:xfrm>
                  <a:off x="1814503" y="4069903"/>
                  <a:ext cx="1824840" cy="1627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F8D41AFD-12A6-AEEE-F88B-5C61AAC2E679}"/>
                    </a:ext>
                  </a:extLst>
                </p14:cNvPr>
                <p14:cNvContentPartPr/>
                <p14:nvPr/>
              </p14:nvContentPartPr>
              <p14:xfrm>
                <a:off x="3323623" y="2954623"/>
                <a:ext cx="118440" cy="56520"/>
              </p14:xfrm>
            </p:contentPart>
          </mc:Choice>
          <mc:Fallback xmlns="">
            <p:pic>
              <p:nvPicPr>
                <p:cNvPr id="24" name="Ink 23">
                  <a:extLst>
                    <a:ext uri="{FF2B5EF4-FFF2-40B4-BE49-F238E27FC236}">
                      <a16:creationId xmlns:a16="http://schemas.microsoft.com/office/drawing/2014/main" id="{F8D41AFD-12A6-AEEE-F88B-5C61AAC2E679}"/>
                    </a:ext>
                  </a:extLst>
                </p:cNvPr>
                <p:cNvPicPr/>
                <p:nvPr/>
              </p:nvPicPr>
              <p:blipFill>
                <a:blip r:embed="rId21"/>
                <a:stretch>
                  <a:fillRect/>
                </a:stretch>
              </p:blipFill>
              <p:spPr>
                <a:xfrm>
                  <a:off x="3305983" y="2936623"/>
                  <a:ext cx="1540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6253291E-FF67-AD6A-75F2-8E1FE0C51733}"/>
                    </a:ext>
                  </a:extLst>
                </p14:cNvPr>
                <p14:cNvContentPartPr/>
                <p14:nvPr/>
              </p14:nvContentPartPr>
              <p14:xfrm>
                <a:off x="3214183" y="2958583"/>
                <a:ext cx="871920" cy="2718360"/>
              </p14:xfrm>
            </p:contentPart>
          </mc:Choice>
          <mc:Fallback xmlns="">
            <p:pic>
              <p:nvPicPr>
                <p:cNvPr id="25" name="Ink 24">
                  <a:extLst>
                    <a:ext uri="{FF2B5EF4-FFF2-40B4-BE49-F238E27FC236}">
                      <a16:creationId xmlns:a16="http://schemas.microsoft.com/office/drawing/2014/main" id="{6253291E-FF67-AD6A-75F2-8E1FE0C51733}"/>
                    </a:ext>
                  </a:extLst>
                </p:cNvPr>
                <p:cNvPicPr/>
                <p:nvPr/>
              </p:nvPicPr>
              <p:blipFill>
                <a:blip r:embed="rId23"/>
                <a:stretch>
                  <a:fillRect/>
                </a:stretch>
              </p:blipFill>
              <p:spPr>
                <a:xfrm>
                  <a:off x="3196183" y="2940583"/>
                  <a:ext cx="907560" cy="27540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86840" y="5869724"/>
            <a:ext cx="114300" cy="213360"/>
          </a:xfrm>
          <a:prstGeom prst="rect">
            <a:avLst/>
          </a:prstGeom>
        </p:spPr>
      </p:pic>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Giotto</a:t>
            </a:r>
            <a:r>
              <a:rPr spc="-100" dirty="0"/>
              <a:t> </a:t>
            </a:r>
            <a:r>
              <a:rPr spc="-10" dirty="0"/>
              <a:t>Suite</a:t>
            </a:r>
          </a:p>
        </p:txBody>
      </p:sp>
      <p:pic>
        <p:nvPicPr>
          <p:cNvPr id="4" name="object 4"/>
          <p:cNvPicPr/>
          <p:nvPr/>
        </p:nvPicPr>
        <p:blipFill>
          <a:blip r:embed="rId2" cstate="print"/>
          <a:stretch>
            <a:fillRect/>
          </a:stretch>
        </p:blipFill>
        <p:spPr>
          <a:xfrm>
            <a:off x="1386839" y="3906773"/>
            <a:ext cx="114300" cy="213360"/>
          </a:xfrm>
          <a:prstGeom prst="rect">
            <a:avLst/>
          </a:prstGeom>
        </p:spPr>
      </p:pic>
      <p:pic>
        <p:nvPicPr>
          <p:cNvPr id="5" name="object 5"/>
          <p:cNvPicPr/>
          <p:nvPr/>
        </p:nvPicPr>
        <p:blipFill>
          <a:blip r:embed="rId2" cstate="print"/>
          <a:stretch>
            <a:fillRect/>
          </a:stretch>
        </p:blipFill>
        <p:spPr>
          <a:xfrm>
            <a:off x="1386839" y="4299965"/>
            <a:ext cx="114300" cy="213360"/>
          </a:xfrm>
          <a:prstGeom prst="rect">
            <a:avLst/>
          </a:prstGeom>
        </p:spPr>
      </p:pic>
      <p:pic>
        <p:nvPicPr>
          <p:cNvPr id="6" name="object 6"/>
          <p:cNvPicPr/>
          <p:nvPr/>
        </p:nvPicPr>
        <p:blipFill>
          <a:blip r:embed="rId2" cstate="print"/>
          <a:stretch>
            <a:fillRect/>
          </a:stretch>
        </p:blipFill>
        <p:spPr>
          <a:xfrm>
            <a:off x="1386839" y="4691634"/>
            <a:ext cx="114300" cy="213360"/>
          </a:xfrm>
          <a:prstGeom prst="rect">
            <a:avLst/>
          </a:prstGeom>
        </p:spPr>
      </p:pic>
      <p:pic>
        <p:nvPicPr>
          <p:cNvPr id="7" name="object 7"/>
          <p:cNvPicPr/>
          <p:nvPr/>
        </p:nvPicPr>
        <p:blipFill>
          <a:blip r:embed="rId2" cstate="print"/>
          <a:stretch>
            <a:fillRect/>
          </a:stretch>
        </p:blipFill>
        <p:spPr>
          <a:xfrm>
            <a:off x="1386839" y="5084826"/>
            <a:ext cx="114300" cy="213360"/>
          </a:xfrm>
          <a:prstGeom prst="rect">
            <a:avLst/>
          </a:prstGeom>
        </p:spPr>
      </p:pic>
      <p:pic>
        <p:nvPicPr>
          <p:cNvPr id="8" name="object 8"/>
          <p:cNvPicPr/>
          <p:nvPr/>
        </p:nvPicPr>
        <p:blipFill>
          <a:blip r:embed="rId2" cstate="print"/>
          <a:stretch>
            <a:fillRect/>
          </a:stretch>
        </p:blipFill>
        <p:spPr>
          <a:xfrm>
            <a:off x="1386839" y="5478055"/>
            <a:ext cx="114300" cy="213359"/>
          </a:xfrm>
          <a:prstGeom prst="rect">
            <a:avLst/>
          </a:prstGeom>
        </p:spPr>
      </p:pic>
      <p:sp>
        <p:nvSpPr>
          <p:cNvPr id="9" name="object 9"/>
          <p:cNvSpPr txBox="1"/>
          <p:nvPr/>
        </p:nvSpPr>
        <p:spPr>
          <a:xfrm>
            <a:off x="916939" y="1723542"/>
            <a:ext cx="7439025" cy="4431665"/>
          </a:xfrm>
          <a:prstGeom prst="rect">
            <a:avLst/>
          </a:prstGeom>
        </p:spPr>
        <p:txBody>
          <a:bodyPr vert="horz" wrap="square" lIns="0" tIns="98425" rIns="0" bIns="0" rtlCol="0">
            <a:spAutoFit/>
          </a:bodyPr>
          <a:lstStyle/>
          <a:p>
            <a:pPr marL="240665" indent="-227965">
              <a:lnSpc>
                <a:spcPct val="100000"/>
              </a:lnSpc>
              <a:spcBef>
                <a:spcPts val="775"/>
              </a:spcBef>
              <a:buClr>
                <a:srgbClr val="FF681E"/>
              </a:buClr>
              <a:buFont typeface="Arial"/>
              <a:buChar char="•"/>
              <a:tabLst>
                <a:tab pos="240665" algn="l"/>
              </a:tabLst>
            </a:pPr>
            <a:r>
              <a:rPr sz="2800" u="sng" spc="-10" dirty="0">
                <a:solidFill>
                  <a:srgbClr val="5DB7B0"/>
                </a:solidFill>
                <a:uFill>
                  <a:solidFill>
                    <a:srgbClr val="5DB7B0"/>
                  </a:solidFill>
                </a:uFill>
                <a:latin typeface="Corbel"/>
                <a:cs typeface="Corbel"/>
                <a:hlinkClick r:id="rId3"/>
              </a:rPr>
              <a:t>https://drieslab.github.io/Giotto/</a:t>
            </a:r>
            <a:endParaRPr sz="2800">
              <a:latin typeface="Corbel"/>
              <a:cs typeface="Corbel"/>
            </a:endParaRPr>
          </a:p>
          <a:p>
            <a:pPr marL="240665" indent="-227965">
              <a:lnSpc>
                <a:spcPct val="100000"/>
              </a:lnSpc>
              <a:spcBef>
                <a:spcPts val="670"/>
              </a:spcBef>
              <a:buClr>
                <a:srgbClr val="FF681E"/>
              </a:buClr>
              <a:buFont typeface="Arial"/>
              <a:buChar char="•"/>
              <a:tabLst>
                <a:tab pos="240665" algn="l"/>
              </a:tabLst>
            </a:pPr>
            <a:r>
              <a:rPr sz="2800" u="sng" spc="-10" dirty="0">
                <a:solidFill>
                  <a:srgbClr val="5DB7B0"/>
                </a:solidFill>
                <a:uFill>
                  <a:solidFill>
                    <a:srgbClr val="5DB7B0"/>
                  </a:solidFill>
                </a:uFill>
                <a:latin typeface="Corbel"/>
                <a:cs typeface="Corbel"/>
                <a:hlinkClick r:id="rId4"/>
              </a:rPr>
              <a:t>https://www.youtube.com/watch?v=vJhZtfTDK9I</a:t>
            </a:r>
            <a:endParaRPr sz="2800">
              <a:latin typeface="Corbel"/>
              <a:cs typeface="Corbel"/>
            </a:endParaRPr>
          </a:p>
          <a:p>
            <a:pPr marL="240665" indent="-227965">
              <a:lnSpc>
                <a:spcPct val="100000"/>
              </a:lnSpc>
              <a:spcBef>
                <a:spcPts val="660"/>
              </a:spcBef>
              <a:buClr>
                <a:srgbClr val="FF681E"/>
              </a:buClr>
              <a:buFont typeface="Arial"/>
              <a:buChar char="•"/>
              <a:tabLst>
                <a:tab pos="240665" algn="l"/>
              </a:tabLst>
            </a:pPr>
            <a:r>
              <a:rPr sz="2800" dirty="0">
                <a:solidFill>
                  <a:srgbClr val="1B2944"/>
                </a:solidFill>
                <a:latin typeface="Corbel"/>
                <a:cs typeface="Corbel"/>
              </a:rPr>
              <a:t>R</a:t>
            </a:r>
            <a:r>
              <a:rPr sz="2800" spc="-25" dirty="0">
                <a:solidFill>
                  <a:srgbClr val="1B2944"/>
                </a:solidFill>
                <a:latin typeface="Corbel"/>
                <a:cs typeface="Corbel"/>
              </a:rPr>
              <a:t> </a:t>
            </a:r>
            <a:r>
              <a:rPr sz="2800" spc="-10" dirty="0">
                <a:solidFill>
                  <a:srgbClr val="1B2944"/>
                </a:solidFill>
                <a:latin typeface="Corbel"/>
                <a:cs typeface="Corbel"/>
              </a:rPr>
              <a:t>package</a:t>
            </a:r>
            <a:endParaRPr sz="2800">
              <a:latin typeface="Corbel"/>
              <a:cs typeface="Corbel"/>
            </a:endParaRPr>
          </a:p>
          <a:p>
            <a:pPr marL="240029" indent="-227329">
              <a:lnSpc>
                <a:spcPct val="100000"/>
              </a:lnSpc>
              <a:spcBef>
                <a:spcPts val="660"/>
              </a:spcBef>
              <a:buClr>
                <a:srgbClr val="FF681E"/>
              </a:buClr>
              <a:buFont typeface="Arial"/>
              <a:buChar char="•"/>
              <a:tabLst>
                <a:tab pos="240029" algn="l"/>
              </a:tabLst>
            </a:pPr>
            <a:r>
              <a:rPr sz="2800" spc="-10" dirty="0">
                <a:solidFill>
                  <a:srgbClr val="1B2944"/>
                </a:solidFill>
                <a:latin typeface="Corbel"/>
                <a:cs typeface="Corbel"/>
              </a:rPr>
              <a:t>Content:</a:t>
            </a:r>
            <a:endParaRPr sz="2800">
              <a:latin typeface="Corbel"/>
              <a:cs typeface="Corbel"/>
            </a:endParaRPr>
          </a:p>
          <a:p>
            <a:pPr marL="698500" marR="3917950">
              <a:lnSpc>
                <a:spcPct val="107500"/>
              </a:lnSpc>
              <a:spcBef>
                <a:spcPts val="30"/>
              </a:spcBef>
            </a:pPr>
            <a:r>
              <a:rPr sz="2400" dirty="0">
                <a:solidFill>
                  <a:srgbClr val="1B2944"/>
                </a:solidFill>
                <a:latin typeface="Corbel"/>
                <a:cs typeface="Corbel"/>
              </a:rPr>
              <a:t>Spatial</a:t>
            </a:r>
            <a:r>
              <a:rPr sz="2400" spc="-65" dirty="0">
                <a:solidFill>
                  <a:srgbClr val="1B2944"/>
                </a:solidFill>
                <a:latin typeface="Corbel"/>
                <a:cs typeface="Corbel"/>
              </a:rPr>
              <a:t> </a:t>
            </a:r>
            <a:r>
              <a:rPr sz="2400" spc="-10" dirty="0">
                <a:solidFill>
                  <a:srgbClr val="1B2944"/>
                </a:solidFill>
                <a:latin typeface="Corbel"/>
                <a:cs typeface="Corbel"/>
              </a:rPr>
              <a:t>enrichment </a:t>
            </a:r>
            <a:r>
              <a:rPr sz="2400" dirty="0">
                <a:solidFill>
                  <a:srgbClr val="1B2944"/>
                </a:solidFill>
                <a:latin typeface="Corbel"/>
                <a:cs typeface="Corbel"/>
              </a:rPr>
              <a:t>Spatial</a:t>
            </a:r>
            <a:r>
              <a:rPr sz="2400" spc="-65" dirty="0">
                <a:solidFill>
                  <a:srgbClr val="1B2944"/>
                </a:solidFill>
                <a:latin typeface="Corbel"/>
                <a:cs typeface="Corbel"/>
              </a:rPr>
              <a:t> </a:t>
            </a:r>
            <a:r>
              <a:rPr sz="2400" spc="-10" dirty="0">
                <a:solidFill>
                  <a:srgbClr val="1B2944"/>
                </a:solidFill>
                <a:latin typeface="Corbel"/>
                <a:cs typeface="Corbel"/>
              </a:rPr>
              <a:t>networks/grids</a:t>
            </a:r>
            <a:endParaRPr sz="2400">
              <a:latin typeface="Corbel"/>
              <a:cs typeface="Corbel"/>
            </a:endParaRPr>
          </a:p>
          <a:p>
            <a:pPr marL="698500" marR="3326765">
              <a:lnSpc>
                <a:spcPts val="3100"/>
              </a:lnSpc>
              <a:spcBef>
                <a:spcPts val="125"/>
              </a:spcBef>
            </a:pPr>
            <a:r>
              <a:rPr sz="2400" dirty="0">
                <a:solidFill>
                  <a:srgbClr val="1B2944"/>
                </a:solidFill>
                <a:latin typeface="Corbel"/>
                <a:cs typeface="Corbel"/>
              </a:rPr>
              <a:t>Spatial</a:t>
            </a:r>
            <a:r>
              <a:rPr sz="2400" spc="-35" dirty="0">
                <a:solidFill>
                  <a:srgbClr val="1B2944"/>
                </a:solidFill>
                <a:latin typeface="Corbel"/>
                <a:cs typeface="Corbel"/>
              </a:rPr>
              <a:t> </a:t>
            </a:r>
            <a:r>
              <a:rPr sz="2400" spc="-10" dirty="0">
                <a:solidFill>
                  <a:srgbClr val="1B2944"/>
                </a:solidFill>
                <a:latin typeface="Corbel"/>
                <a:cs typeface="Corbel"/>
              </a:rPr>
              <a:t>expression</a:t>
            </a:r>
            <a:r>
              <a:rPr sz="2400" spc="-60" dirty="0">
                <a:solidFill>
                  <a:srgbClr val="1B2944"/>
                </a:solidFill>
                <a:latin typeface="Corbel"/>
                <a:cs typeface="Corbel"/>
              </a:rPr>
              <a:t> </a:t>
            </a:r>
            <a:r>
              <a:rPr sz="2400" spc="-10" dirty="0">
                <a:solidFill>
                  <a:srgbClr val="1B2944"/>
                </a:solidFill>
                <a:latin typeface="Corbel"/>
                <a:cs typeface="Corbel"/>
              </a:rPr>
              <a:t>patterns Co-expression</a:t>
            </a:r>
            <a:endParaRPr sz="2400">
              <a:latin typeface="Corbel"/>
              <a:cs typeface="Corbel"/>
            </a:endParaRPr>
          </a:p>
          <a:p>
            <a:pPr marL="698500">
              <a:lnSpc>
                <a:spcPct val="100000"/>
              </a:lnSpc>
              <a:spcBef>
                <a:spcPts val="75"/>
              </a:spcBef>
            </a:pPr>
            <a:r>
              <a:rPr sz="2400" spc="-10" dirty="0">
                <a:solidFill>
                  <a:srgbClr val="1B2944"/>
                </a:solidFill>
                <a:latin typeface="Corbel"/>
                <a:cs typeface="Corbel"/>
              </a:rPr>
              <a:t>Neighborhoods</a:t>
            </a:r>
            <a:endParaRPr sz="2400">
              <a:latin typeface="Corbel"/>
              <a:cs typeface="Corbel"/>
            </a:endParaRPr>
          </a:p>
          <a:p>
            <a:pPr marL="698500">
              <a:lnSpc>
                <a:spcPct val="100000"/>
              </a:lnSpc>
              <a:spcBef>
                <a:spcPts val="204"/>
              </a:spcBef>
            </a:pPr>
            <a:r>
              <a:rPr sz="2400" spc="-50" dirty="0">
                <a:solidFill>
                  <a:srgbClr val="1B2944"/>
                </a:solidFill>
                <a:latin typeface="Corbel"/>
                <a:cs typeface="Corbel"/>
              </a:rPr>
              <a:t>…</a:t>
            </a:r>
            <a:endParaRPr sz="2400">
              <a:latin typeface="Corbel"/>
              <a:cs typeface="Corbel"/>
            </a:endParaRPr>
          </a:p>
        </p:txBody>
      </p:sp>
      <p:pic>
        <p:nvPicPr>
          <p:cNvPr id="10" name="object 10"/>
          <p:cNvPicPr/>
          <p:nvPr/>
        </p:nvPicPr>
        <p:blipFill>
          <a:blip r:embed="rId5" cstate="print"/>
          <a:stretch>
            <a:fillRect/>
          </a:stretch>
        </p:blipFill>
        <p:spPr>
          <a:xfrm>
            <a:off x="6972300" y="3701796"/>
            <a:ext cx="3765804" cy="20269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Cell-</a:t>
            </a:r>
            <a:r>
              <a:rPr dirty="0"/>
              <a:t>level</a:t>
            </a:r>
            <a:r>
              <a:rPr spc="-30" dirty="0"/>
              <a:t> </a:t>
            </a:r>
            <a:r>
              <a:rPr spc="-10" dirty="0"/>
              <a:t>analysis</a:t>
            </a:r>
            <a:r>
              <a:rPr lang="en-US" spc="-10" dirty="0"/>
              <a:t>: neighborhoods</a:t>
            </a:r>
            <a:endParaRPr spc="-10" dirty="0"/>
          </a:p>
        </p:txBody>
      </p:sp>
      <p:grpSp>
        <p:nvGrpSpPr>
          <p:cNvPr id="3" name="object 3"/>
          <p:cNvGrpSpPr/>
          <p:nvPr/>
        </p:nvGrpSpPr>
        <p:grpSpPr>
          <a:xfrm>
            <a:off x="6364447" y="2035093"/>
            <a:ext cx="4062095" cy="3792220"/>
            <a:chOff x="6364447" y="2035093"/>
            <a:chExt cx="4062095" cy="3792220"/>
          </a:xfrm>
        </p:grpSpPr>
        <p:pic>
          <p:nvPicPr>
            <p:cNvPr id="4" name="object 4"/>
            <p:cNvPicPr/>
            <p:nvPr/>
          </p:nvPicPr>
          <p:blipFill>
            <a:blip r:embed="rId2" cstate="print"/>
            <a:stretch>
              <a:fillRect/>
            </a:stretch>
          </p:blipFill>
          <p:spPr>
            <a:xfrm>
              <a:off x="6364447" y="2035093"/>
              <a:ext cx="4061608" cy="3792129"/>
            </a:xfrm>
            <a:prstGeom prst="rect">
              <a:avLst/>
            </a:prstGeom>
          </p:spPr>
        </p:pic>
        <p:pic>
          <p:nvPicPr>
            <p:cNvPr id="5" name="object 5"/>
            <p:cNvPicPr/>
            <p:nvPr/>
          </p:nvPicPr>
          <p:blipFill>
            <a:blip r:embed="rId3" cstate="print"/>
            <a:stretch>
              <a:fillRect/>
            </a:stretch>
          </p:blipFill>
          <p:spPr>
            <a:xfrm>
              <a:off x="6751066" y="2427478"/>
              <a:ext cx="149859" cy="151384"/>
            </a:xfrm>
            <a:prstGeom prst="rect">
              <a:avLst/>
            </a:prstGeom>
          </p:spPr>
        </p:pic>
        <p:pic>
          <p:nvPicPr>
            <p:cNvPr id="6" name="object 6"/>
            <p:cNvPicPr/>
            <p:nvPr/>
          </p:nvPicPr>
          <p:blipFill>
            <a:blip r:embed="rId4" cstate="print"/>
            <a:stretch>
              <a:fillRect/>
            </a:stretch>
          </p:blipFill>
          <p:spPr>
            <a:xfrm>
              <a:off x="6780022" y="3515614"/>
              <a:ext cx="149859" cy="151384"/>
            </a:xfrm>
            <a:prstGeom prst="rect">
              <a:avLst/>
            </a:prstGeom>
          </p:spPr>
        </p:pic>
        <p:pic>
          <p:nvPicPr>
            <p:cNvPr id="7" name="object 7"/>
            <p:cNvPicPr/>
            <p:nvPr/>
          </p:nvPicPr>
          <p:blipFill>
            <a:blip r:embed="rId5" cstate="print"/>
            <a:stretch>
              <a:fillRect/>
            </a:stretch>
          </p:blipFill>
          <p:spPr>
            <a:xfrm>
              <a:off x="6819646" y="2118106"/>
              <a:ext cx="3409696" cy="3248152"/>
            </a:xfrm>
            <a:prstGeom prst="rect">
              <a:avLst/>
            </a:prstGeom>
          </p:spPr>
        </p:pic>
      </p:grpSp>
      <p:sp>
        <p:nvSpPr>
          <p:cNvPr id="8" name="object 8"/>
          <p:cNvSpPr txBox="1"/>
          <p:nvPr/>
        </p:nvSpPr>
        <p:spPr>
          <a:xfrm>
            <a:off x="1058062" y="1961845"/>
            <a:ext cx="5190338" cy="2382574"/>
          </a:xfrm>
          <a:prstGeom prst="rect">
            <a:avLst/>
          </a:prstGeom>
        </p:spPr>
        <p:txBody>
          <a:bodyPr vert="horz" wrap="square" lIns="0" tIns="55244" rIns="0" bIns="0" rtlCol="0">
            <a:spAutoFit/>
          </a:bodyPr>
          <a:lstStyle/>
          <a:p>
            <a:pPr marL="239395" marR="5080" indent="-227329">
              <a:lnSpc>
                <a:spcPct val="90000"/>
              </a:lnSpc>
              <a:spcBef>
                <a:spcPts val="434"/>
              </a:spcBef>
              <a:buClr>
                <a:srgbClr val="FF681E"/>
              </a:buClr>
              <a:buFont typeface="Arial"/>
              <a:buChar char="•"/>
              <a:tabLst>
                <a:tab pos="240665" algn="l"/>
              </a:tabLst>
            </a:pPr>
            <a:r>
              <a:rPr sz="2800" dirty="0">
                <a:solidFill>
                  <a:srgbClr val="1B2944"/>
                </a:solidFill>
                <a:latin typeface="Corbel"/>
                <a:cs typeface="Corbel"/>
              </a:rPr>
              <a:t>Study</a:t>
            </a:r>
            <a:r>
              <a:rPr sz="2800" spc="-25" dirty="0">
                <a:solidFill>
                  <a:srgbClr val="1B2944"/>
                </a:solidFill>
                <a:latin typeface="Corbel"/>
                <a:cs typeface="Corbel"/>
              </a:rPr>
              <a:t> </a:t>
            </a:r>
            <a:r>
              <a:rPr sz="2800" dirty="0">
                <a:solidFill>
                  <a:srgbClr val="1B2944"/>
                </a:solidFill>
                <a:latin typeface="Corbel"/>
                <a:cs typeface="Corbel"/>
              </a:rPr>
              <a:t>the</a:t>
            </a:r>
            <a:r>
              <a:rPr sz="2800" spc="-40" dirty="0">
                <a:solidFill>
                  <a:srgbClr val="1B2944"/>
                </a:solidFill>
                <a:latin typeface="Corbel"/>
                <a:cs typeface="Corbel"/>
              </a:rPr>
              <a:t> </a:t>
            </a:r>
            <a:r>
              <a:rPr sz="2800" dirty="0">
                <a:solidFill>
                  <a:srgbClr val="1B2944"/>
                </a:solidFill>
                <a:latin typeface="Corbel"/>
                <a:cs typeface="Corbel"/>
              </a:rPr>
              <a:t>local</a:t>
            </a:r>
            <a:r>
              <a:rPr sz="2800" spc="-15" dirty="0">
                <a:solidFill>
                  <a:srgbClr val="1B2944"/>
                </a:solidFill>
                <a:latin typeface="Corbel"/>
                <a:cs typeface="Corbel"/>
              </a:rPr>
              <a:t> </a:t>
            </a:r>
            <a:r>
              <a:rPr sz="2800" b="1" spc="-10" dirty="0">
                <a:solidFill>
                  <a:srgbClr val="1B2944"/>
                </a:solidFill>
                <a:latin typeface="Corbel"/>
                <a:cs typeface="Corbel"/>
              </a:rPr>
              <a:t>neighborhood</a:t>
            </a:r>
            <a:r>
              <a:rPr sz="2800" spc="-10" dirty="0">
                <a:solidFill>
                  <a:srgbClr val="1B2944"/>
                </a:solidFill>
                <a:latin typeface="Corbel"/>
                <a:cs typeface="Corbel"/>
              </a:rPr>
              <a:t> 	</a:t>
            </a:r>
            <a:r>
              <a:rPr sz="2800" dirty="0">
                <a:solidFill>
                  <a:srgbClr val="1B2944"/>
                </a:solidFill>
                <a:latin typeface="Corbel"/>
                <a:cs typeface="Corbel"/>
              </a:rPr>
              <a:t>of</a:t>
            </a:r>
            <a:r>
              <a:rPr sz="2800" spc="-50" dirty="0">
                <a:solidFill>
                  <a:srgbClr val="1B2944"/>
                </a:solidFill>
                <a:latin typeface="Corbel"/>
                <a:cs typeface="Corbel"/>
              </a:rPr>
              <a:t> </a:t>
            </a:r>
            <a:r>
              <a:rPr sz="2800" dirty="0">
                <a:solidFill>
                  <a:srgbClr val="1B2944"/>
                </a:solidFill>
                <a:latin typeface="Corbel"/>
                <a:cs typeface="Corbel"/>
              </a:rPr>
              <a:t>cells</a:t>
            </a:r>
            <a:r>
              <a:rPr lang="en-US" sz="2800" spc="-45" dirty="0">
                <a:solidFill>
                  <a:srgbClr val="1B2944"/>
                </a:solidFill>
                <a:latin typeface="Corbel"/>
                <a:cs typeface="Corbel"/>
              </a:rPr>
              <a:t>. D</a:t>
            </a:r>
            <a:r>
              <a:rPr sz="2800" dirty="0">
                <a:solidFill>
                  <a:srgbClr val="1B2944"/>
                </a:solidFill>
                <a:latin typeface="Corbel"/>
                <a:cs typeface="Corbel"/>
              </a:rPr>
              <a:t>efin</a:t>
            </a:r>
            <a:r>
              <a:rPr lang="en-US" sz="2800" dirty="0">
                <a:solidFill>
                  <a:srgbClr val="1B2944"/>
                </a:solidFill>
                <a:latin typeface="Corbel"/>
                <a:cs typeface="Corbel"/>
              </a:rPr>
              <a:t>e</a:t>
            </a:r>
            <a:r>
              <a:rPr sz="2800" spc="-50" dirty="0">
                <a:solidFill>
                  <a:srgbClr val="1B2944"/>
                </a:solidFill>
                <a:latin typeface="Corbel"/>
                <a:cs typeface="Corbel"/>
              </a:rPr>
              <a:t> </a:t>
            </a:r>
            <a:r>
              <a:rPr lang="en-US" sz="2800" spc="-50" dirty="0">
                <a:solidFill>
                  <a:srgbClr val="1B2944"/>
                </a:solidFill>
                <a:latin typeface="Corbel"/>
                <a:cs typeface="Corbel"/>
              </a:rPr>
              <a:t>cells’ </a:t>
            </a:r>
            <a:r>
              <a:rPr sz="2800" b="1" spc="-10" dirty="0">
                <a:solidFill>
                  <a:srgbClr val="1B2944"/>
                </a:solidFill>
                <a:latin typeface="Corbel"/>
                <a:cs typeface="Corbel"/>
              </a:rPr>
              <a:t>neighbors</a:t>
            </a:r>
            <a:r>
              <a:rPr sz="2800" spc="-10" dirty="0">
                <a:solidFill>
                  <a:srgbClr val="1B2944"/>
                </a:solidFill>
                <a:latin typeface="Corbel"/>
                <a:cs typeface="Corbel"/>
              </a:rPr>
              <a:t> 	</a:t>
            </a:r>
            <a:r>
              <a:rPr sz="2800" dirty="0">
                <a:solidFill>
                  <a:srgbClr val="1B2944"/>
                </a:solidFill>
                <a:latin typeface="Corbel"/>
                <a:cs typeface="Corbel"/>
              </a:rPr>
              <a:t>and</a:t>
            </a:r>
            <a:r>
              <a:rPr sz="2800" spc="-75" dirty="0">
                <a:solidFill>
                  <a:srgbClr val="1B2944"/>
                </a:solidFill>
                <a:latin typeface="Corbel"/>
                <a:cs typeface="Corbel"/>
              </a:rPr>
              <a:t> </a:t>
            </a:r>
            <a:r>
              <a:rPr sz="2800" dirty="0">
                <a:solidFill>
                  <a:srgbClr val="1B2944"/>
                </a:solidFill>
                <a:latin typeface="Corbel"/>
                <a:cs typeface="Corbel"/>
              </a:rPr>
              <a:t>study</a:t>
            </a:r>
            <a:r>
              <a:rPr sz="2800" spc="-65" dirty="0">
                <a:solidFill>
                  <a:srgbClr val="1B2944"/>
                </a:solidFill>
                <a:latin typeface="Corbel"/>
                <a:cs typeface="Corbel"/>
              </a:rPr>
              <a:t> </a:t>
            </a:r>
            <a:r>
              <a:rPr sz="2800" dirty="0">
                <a:solidFill>
                  <a:srgbClr val="1B2944"/>
                </a:solidFill>
                <a:latin typeface="Corbel"/>
                <a:cs typeface="Corbel"/>
              </a:rPr>
              <a:t>their</a:t>
            </a:r>
            <a:r>
              <a:rPr sz="2800" spc="-65" dirty="0">
                <a:solidFill>
                  <a:srgbClr val="1B2944"/>
                </a:solidFill>
                <a:latin typeface="Corbel"/>
                <a:cs typeface="Corbel"/>
              </a:rPr>
              <a:t> </a:t>
            </a:r>
            <a:r>
              <a:rPr sz="2800" spc="-10" dirty="0">
                <a:solidFill>
                  <a:srgbClr val="1B2944"/>
                </a:solidFill>
                <a:latin typeface="Corbel"/>
                <a:cs typeface="Corbel"/>
              </a:rPr>
              <a:t>properties</a:t>
            </a:r>
            <a:r>
              <a:rPr lang="en-US" sz="2800" spc="-10" dirty="0">
                <a:solidFill>
                  <a:srgbClr val="1B2944"/>
                </a:solidFill>
                <a:latin typeface="Corbel"/>
                <a:cs typeface="Corbel"/>
              </a:rPr>
              <a:t>, e.g. </a:t>
            </a:r>
            <a:r>
              <a:rPr sz="2800" dirty="0">
                <a:solidFill>
                  <a:srgbClr val="1B2944"/>
                </a:solidFill>
                <a:latin typeface="Corbel"/>
                <a:cs typeface="Corbel"/>
              </a:rPr>
              <a:t>protein</a:t>
            </a:r>
            <a:r>
              <a:rPr sz="2800" spc="-105" dirty="0">
                <a:solidFill>
                  <a:srgbClr val="1B2944"/>
                </a:solidFill>
                <a:latin typeface="Corbel"/>
                <a:cs typeface="Corbel"/>
              </a:rPr>
              <a:t> </a:t>
            </a:r>
            <a:r>
              <a:rPr sz="2800" dirty="0">
                <a:solidFill>
                  <a:srgbClr val="1B2944"/>
                </a:solidFill>
                <a:latin typeface="Corbel"/>
                <a:cs typeface="Corbel"/>
              </a:rPr>
              <a:t>signal</a:t>
            </a:r>
            <a:r>
              <a:rPr sz="2800" spc="-90" dirty="0">
                <a:solidFill>
                  <a:srgbClr val="1B2944"/>
                </a:solidFill>
                <a:latin typeface="Corbel"/>
                <a:cs typeface="Corbel"/>
              </a:rPr>
              <a:t> </a:t>
            </a:r>
            <a:r>
              <a:rPr sz="2800" dirty="0">
                <a:solidFill>
                  <a:srgbClr val="1B2944"/>
                </a:solidFill>
                <a:latin typeface="Corbel"/>
                <a:cs typeface="Corbel"/>
              </a:rPr>
              <a:t>intensities,</a:t>
            </a:r>
            <a:r>
              <a:rPr sz="2800" spc="-85" dirty="0">
                <a:solidFill>
                  <a:srgbClr val="1B2944"/>
                </a:solidFill>
                <a:latin typeface="Corbel"/>
                <a:cs typeface="Corbel"/>
              </a:rPr>
              <a:t> </a:t>
            </a:r>
            <a:r>
              <a:rPr sz="2800" spc="-20" dirty="0">
                <a:solidFill>
                  <a:srgbClr val="1B2944"/>
                </a:solidFill>
                <a:latin typeface="Corbel"/>
                <a:cs typeface="Corbel"/>
              </a:rPr>
              <a:t>cell</a:t>
            </a:r>
            <a:r>
              <a:rPr lang="en-US" sz="2800" spc="-20" dirty="0">
                <a:solidFill>
                  <a:srgbClr val="1B2944"/>
                </a:solidFill>
                <a:latin typeface="Corbel"/>
                <a:cs typeface="Corbel"/>
              </a:rPr>
              <a:t> </a:t>
            </a:r>
            <a:r>
              <a:rPr sz="2800" dirty="0">
                <a:solidFill>
                  <a:srgbClr val="1B2944"/>
                </a:solidFill>
                <a:latin typeface="Corbel"/>
                <a:cs typeface="Corbel"/>
              </a:rPr>
              <a:t>types,</a:t>
            </a:r>
            <a:r>
              <a:rPr lang="en-US" sz="2800" spc="-45" dirty="0">
                <a:solidFill>
                  <a:srgbClr val="1B2944"/>
                </a:solidFill>
                <a:latin typeface="Corbel"/>
                <a:cs typeface="Corbel"/>
              </a:rPr>
              <a:t> </a:t>
            </a:r>
            <a:r>
              <a:rPr sz="2800" dirty="0">
                <a:solidFill>
                  <a:srgbClr val="1B2944"/>
                </a:solidFill>
                <a:latin typeface="Corbel"/>
                <a:cs typeface="Corbel"/>
              </a:rPr>
              <a:t>cell</a:t>
            </a:r>
            <a:r>
              <a:rPr lang="en-US" sz="2800" dirty="0">
                <a:solidFill>
                  <a:srgbClr val="1B2944"/>
                </a:solidFill>
                <a:latin typeface="Corbel"/>
                <a:cs typeface="Corbel"/>
              </a:rPr>
              <a:t> </a:t>
            </a:r>
            <a:r>
              <a:rPr sz="2800" spc="-10" dirty="0">
                <a:solidFill>
                  <a:srgbClr val="1B2944"/>
                </a:solidFill>
                <a:latin typeface="Corbel"/>
                <a:cs typeface="Corbel"/>
              </a:rPr>
              <a:t>responses,</a:t>
            </a:r>
            <a:r>
              <a:rPr lang="en-US" sz="2800" spc="-10" dirty="0">
                <a:solidFill>
                  <a:srgbClr val="1B2944"/>
                </a:solidFill>
                <a:latin typeface="Corbel"/>
                <a:cs typeface="Corbel"/>
              </a:rPr>
              <a:t> </a:t>
            </a:r>
            <a:r>
              <a:rPr sz="2800" dirty="0">
                <a:solidFill>
                  <a:srgbClr val="1B2944"/>
                </a:solidFill>
                <a:latin typeface="Corbel"/>
                <a:cs typeface="Corbel"/>
              </a:rPr>
              <a:t>transcripts,</a:t>
            </a:r>
            <a:r>
              <a:rPr lang="en-US" sz="2800" spc="-60" dirty="0">
                <a:solidFill>
                  <a:srgbClr val="1B2944"/>
                </a:solidFill>
                <a:latin typeface="Corbel"/>
                <a:cs typeface="Corbel"/>
              </a:rPr>
              <a:t> </a:t>
            </a:r>
            <a:r>
              <a:rPr sz="2800" dirty="0">
                <a:solidFill>
                  <a:srgbClr val="1B2944"/>
                </a:solidFill>
                <a:latin typeface="Corbel"/>
                <a:cs typeface="Corbel"/>
              </a:rPr>
              <a:t>features</a:t>
            </a:r>
            <a:r>
              <a:rPr sz="2800" spc="-80" dirty="0">
                <a:solidFill>
                  <a:srgbClr val="1B2944"/>
                </a:solidFill>
                <a:latin typeface="Corbel"/>
                <a:cs typeface="Corbel"/>
              </a:rPr>
              <a:t> </a:t>
            </a:r>
            <a:r>
              <a:rPr sz="2800" dirty="0">
                <a:solidFill>
                  <a:srgbClr val="1B2944"/>
                </a:solidFill>
                <a:latin typeface="Corbel"/>
                <a:cs typeface="Corbel"/>
              </a:rPr>
              <a:t>of</a:t>
            </a:r>
            <a:r>
              <a:rPr sz="2800" spc="-90" dirty="0">
                <a:solidFill>
                  <a:srgbClr val="1B2944"/>
                </a:solidFill>
                <a:latin typeface="Corbel"/>
                <a:cs typeface="Corbel"/>
              </a:rPr>
              <a:t> </a:t>
            </a:r>
            <a:r>
              <a:rPr sz="2800" spc="-10" dirty="0">
                <a:solidFill>
                  <a:srgbClr val="1B2944"/>
                </a:solidFill>
                <a:latin typeface="Corbel"/>
                <a:cs typeface="Corbel"/>
              </a:rPr>
              <a:t>interest</a:t>
            </a:r>
            <a:r>
              <a:rPr sz="2800" spc="-25" dirty="0">
                <a:solidFill>
                  <a:srgbClr val="1B2944"/>
                </a:solidFill>
                <a:latin typeface="Corbel"/>
                <a:cs typeface="Corbel"/>
              </a:rPr>
              <a:t>…</a:t>
            </a:r>
            <a:endParaRPr sz="2800" dirty="0">
              <a:latin typeface="Corbel"/>
              <a:cs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Squidpy</a:t>
            </a:r>
          </a:p>
        </p:txBody>
      </p:sp>
      <p:sp>
        <p:nvSpPr>
          <p:cNvPr id="3" name="object 3"/>
          <p:cNvSpPr txBox="1"/>
          <p:nvPr/>
        </p:nvSpPr>
        <p:spPr>
          <a:xfrm>
            <a:off x="916939" y="1723542"/>
            <a:ext cx="6550661" cy="2900153"/>
          </a:xfrm>
          <a:prstGeom prst="rect">
            <a:avLst/>
          </a:prstGeom>
        </p:spPr>
        <p:txBody>
          <a:bodyPr vert="horz" wrap="square" lIns="0" tIns="98425" rIns="0" bIns="0" rtlCol="0">
            <a:spAutoFit/>
          </a:bodyPr>
          <a:lstStyle/>
          <a:p>
            <a:pPr marL="240665" indent="-227965">
              <a:lnSpc>
                <a:spcPct val="100000"/>
              </a:lnSpc>
              <a:spcBef>
                <a:spcPts val="775"/>
              </a:spcBef>
              <a:buClr>
                <a:srgbClr val="FF681E"/>
              </a:buClr>
              <a:buFont typeface="Arial"/>
              <a:buChar char="•"/>
              <a:tabLst>
                <a:tab pos="240665" algn="l"/>
              </a:tabLst>
            </a:pPr>
            <a:r>
              <a:rPr sz="2800" u="sng" spc="-10" dirty="0">
                <a:solidFill>
                  <a:srgbClr val="5DB7B0"/>
                </a:solidFill>
                <a:uFill>
                  <a:solidFill>
                    <a:srgbClr val="5DB7B0"/>
                  </a:solidFill>
                </a:uFill>
                <a:latin typeface="Corbel"/>
                <a:cs typeface="Corbel"/>
                <a:hlinkClick r:id="rId2"/>
              </a:rPr>
              <a:t>https://squidpy.readthedocs.io</a:t>
            </a:r>
            <a:endParaRPr sz="2800" dirty="0">
              <a:latin typeface="Corbel"/>
              <a:cs typeface="Corbel"/>
            </a:endParaRPr>
          </a:p>
          <a:p>
            <a:pPr marL="240665" indent="-227965">
              <a:lnSpc>
                <a:spcPct val="100000"/>
              </a:lnSpc>
              <a:spcBef>
                <a:spcPts val="670"/>
              </a:spcBef>
              <a:buClr>
                <a:srgbClr val="FF681E"/>
              </a:buClr>
              <a:buFont typeface="Arial"/>
              <a:buChar char="•"/>
              <a:tabLst>
                <a:tab pos="240665" algn="l"/>
              </a:tabLst>
            </a:pPr>
            <a:r>
              <a:rPr sz="2800" dirty="0">
                <a:solidFill>
                  <a:srgbClr val="1B2944"/>
                </a:solidFill>
                <a:latin typeface="Corbel"/>
                <a:cs typeface="Corbel"/>
              </a:rPr>
              <a:t>Python</a:t>
            </a:r>
            <a:r>
              <a:rPr sz="2800" spc="-105" dirty="0">
                <a:solidFill>
                  <a:srgbClr val="1B2944"/>
                </a:solidFill>
                <a:latin typeface="Corbel"/>
                <a:cs typeface="Corbel"/>
              </a:rPr>
              <a:t> </a:t>
            </a:r>
            <a:r>
              <a:rPr sz="2800" spc="-10" dirty="0">
                <a:solidFill>
                  <a:srgbClr val="1B2944"/>
                </a:solidFill>
                <a:latin typeface="Corbel"/>
                <a:cs typeface="Corbel"/>
              </a:rPr>
              <a:t>package</a:t>
            </a:r>
            <a:endParaRPr sz="2800" dirty="0">
              <a:latin typeface="Corbel"/>
              <a:cs typeface="Corbel"/>
            </a:endParaRPr>
          </a:p>
          <a:p>
            <a:pPr marL="240665" indent="-227965">
              <a:lnSpc>
                <a:spcPct val="100000"/>
              </a:lnSpc>
              <a:spcBef>
                <a:spcPts val="660"/>
              </a:spcBef>
              <a:buClr>
                <a:srgbClr val="FF681E"/>
              </a:buClr>
              <a:buFont typeface="Arial"/>
              <a:buChar char="•"/>
              <a:tabLst>
                <a:tab pos="240665" algn="l"/>
              </a:tabLst>
            </a:pPr>
            <a:r>
              <a:rPr sz="2800" spc="-20" dirty="0">
                <a:solidFill>
                  <a:srgbClr val="1B2944"/>
                </a:solidFill>
                <a:latin typeface="Corbel"/>
                <a:cs typeface="Corbel"/>
              </a:rPr>
              <a:t>Tool</a:t>
            </a:r>
            <a:r>
              <a:rPr sz="2800" spc="-65" dirty="0">
                <a:solidFill>
                  <a:srgbClr val="1B2944"/>
                </a:solidFill>
                <a:latin typeface="Corbel"/>
                <a:cs typeface="Corbel"/>
              </a:rPr>
              <a:t> </a:t>
            </a:r>
            <a:r>
              <a:rPr sz="2800" dirty="0">
                <a:solidFill>
                  <a:srgbClr val="1B2944"/>
                </a:solidFill>
                <a:latin typeface="Corbel"/>
                <a:cs typeface="Corbel"/>
              </a:rPr>
              <a:t>for</a:t>
            </a:r>
            <a:r>
              <a:rPr sz="2800" spc="-65" dirty="0">
                <a:solidFill>
                  <a:srgbClr val="1B2944"/>
                </a:solidFill>
                <a:latin typeface="Corbel"/>
                <a:cs typeface="Corbel"/>
              </a:rPr>
              <a:t> </a:t>
            </a:r>
            <a:r>
              <a:rPr sz="2800" dirty="0">
                <a:solidFill>
                  <a:srgbClr val="1B2944"/>
                </a:solidFill>
                <a:latin typeface="Corbel"/>
                <a:cs typeface="Corbel"/>
              </a:rPr>
              <a:t>the</a:t>
            </a:r>
            <a:r>
              <a:rPr sz="2800" spc="-60" dirty="0">
                <a:solidFill>
                  <a:srgbClr val="1B2944"/>
                </a:solidFill>
                <a:latin typeface="Corbel"/>
                <a:cs typeface="Corbel"/>
              </a:rPr>
              <a:t> </a:t>
            </a:r>
            <a:r>
              <a:rPr sz="2800" dirty="0">
                <a:solidFill>
                  <a:srgbClr val="1B2944"/>
                </a:solidFill>
                <a:latin typeface="Corbel"/>
                <a:cs typeface="Corbel"/>
              </a:rPr>
              <a:t>analysis</a:t>
            </a:r>
            <a:r>
              <a:rPr sz="2800" spc="-40" dirty="0">
                <a:solidFill>
                  <a:srgbClr val="1B2944"/>
                </a:solidFill>
                <a:latin typeface="Corbel"/>
                <a:cs typeface="Corbel"/>
              </a:rPr>
              <a:t> </a:t>
            </a:r>
            <a:r>
              <a:rPr sz="2800" dirty="0">
                <a:solidFill>
                  <a:srgbClr val="1B2944"/>
                </a:solidFill>
                <a:latin typeface="Corbel"/>
                <a:cs typeface="Corbel"/>
              </a:rPr>
              <a:t>and</a:t>
            </a:r>
            <a:r>
              <a:rPr sz="2800" spc="-45" dirty="0">
                <a:solidFill>
                  <a:srgbClr val="1B2944"/>
                </a:solidFill>
                <a:latin typeface="Corbel"/>
                <a:cs typeface="Corbel"/>
              </a:rPr>
              <a:t> </a:t>
            </a:r>
            <a:r>
              <a:rPr sz="2800" spc="-10" dirty="0">
                <a:solidFill>
                  <a:srgbClr val="1B2944"/>
                </a:solidFill>
                <a:latin typeface="Corbel"/>
                <a:cs typeface="Corbel"/>
              </a:rPr>
              <a:t>visualization</a:t>
            </a:r>
            <a:r>
              <a:rPr sz="2800" spc="-40" dirty="0">
                <a:solidFill>
                  <a:srgbClr val="1B2944"/>
                </a:solidFill>
                <a:latin typeface="Corbel"/>
                <a:cs typeface="Corbel"/>
              </a:rPr>
              <a:t> </a:t>
            </a:r>
            <a:r>
              <a:rPr sz="2800" dirty="0">
                <a:solidFill>
                  <a:srgbClr val="1B2944"/>
                </a:solidFill>
                <a:latin typeface="Corbel"/>
                <a:cs typeface="Corbel"/>
              </a:rPr>
              <a:t>of</a:t>
            </a:r>
            <a:r>
              <a:rPr sz="2800" spc="-70" dirty="0">
                <a:solidFill>
                  <a:srgbClr val="1B2944"/>
                </a:solidFill>
                <a:latin typeface="Corbel"/>
                <a:cs typeface="Corbel"/>
              </a:rPr>
              <a:t> </a:t>
            </a:r>
            <a:r>
              <a:rPr sz="2800" dirty="0">
                <a:solidFill>
                  <a:srgbClr val="1B2944"/>
                </a:solidFill>
                <a:latin typeface="Corbel"/>
                <a:cs typeface="Corbel"/>
              </a:rPr>
              <a:t>spatial</a:t>
            </a:r>
            <a:r>
              <a:rPr sz="2800" spc="-30" dirty="0">
                <a:solidFill>
                  <a:srgbClr val="1B2944"/>
                </a:solidFill>
                <a:latin typeface="Corbel"/>
                <a:cs typeface="Corbel"/>
              </a:rPr>
              <a:t> </a:t>
            </a:r>
            <a:r>
              <a:rPr sz="2800" dirty="0">
                <a:solidFill>
                  <a:srgbClr val="1B2944"/>
                </a:solidFill>
                <a:latin typeface="Corbel"/>
                <a:cs typeface="Corbel"/>
              </a:rPr>
              <a:t>molecular</a:t>
            </a:r>
            <a:r>
              <a:rPr sz="2800" spc="-55" dirty="0">
                <a:solidFill>
                  <a:srgbClr val="1B2944"/>
                </a:solidFill>
                <a:latin typeface="Corbel"/>
                <a:cs typeface="Corbel"/>
              </a:rPr>
              <a:t> </a:t>
            </a:r>
            <a:r>
              <a:rPr sz="2800" spc="-20" dirty="0">
                <a:solidFill>
                  <a:srgbClr val="1B2944"/>
                </a:solidFill>
                <a:latin typeface="Corbel"/>
                <a:cs typeface="Corbel"/>
              </a:rPr>
              <a:t>data</a:t>
            </a:r>
            <a:endParaRPr sz="2800" dirty="0">
              <a:latin typeface="Corbel"/>
              <a:cs typeface="Corbel"/>
            </a:endParaRPr>
          </a:p>
          <a:p>
            <a:pPr marL="239395" marR="810260" indent="-227329">
              <a:lnSpc>
                <a:spcPts val="3030"/>
              </a:lnSpc>
              <a:spcBef>
                <a:spcPts val="1040"/>
              </a:spcBef>
              <a:buClr>
                <a:srgbClr val="FF681E"/>
              </a:buClr>
              <a:buFont typeface="Arial"/>
              <a:buChar char="•"/>
              <a:tabLst>
                <a:tab pos="241300" algn="l"/>
              </a:tabLst>
            </a:pPr>
            <a:r>
              <a:rPr sz="2800" dirty="0">
                <a:solidFill>
                  <a:srgbClr val="1B2944"/>
                </a:solidFill>
                <a:latin typeface="Corbel"/>
                <a:cs typeface="Corbel"/>
              </a:rPr>
              <a:t>Part</a:t>
            </a:r>
            <a:r>
              <a:rPr sz="2800" spc="-30" dirty="0">
                <a:solidFill>
                  <a:srgbClr val="1B2944"/>
                </a:solidFill>
                <a:latin typeface="Corbel"/>
                <a:cs typeface="Corbel"/>
              </a:rPr>
              <a:t> </a:t>
            </a:r>
            <a:r>
              <a:rPr sz="2800" dirty="0">
                <a:solidFill>
                  <a:srgbClr val="1B2944"/>
                </a:solidFill>
                <a:latin typeface="Corbel"/>
                <a:cs typeface="Corbel"/>
              </a:rPr>
              <a:t>of</a:t>
            </a:r>
            <a:r>
              <a:rPr sz="2800" spc="-35" dirty="0">
                <a:solidFill>
                  <a:srgbClr val="1B2944"/>
                </a:solidFill>
                <a:latin typeface="Corbel"/>
                <a:cs typeface="Corbel"/>
              </a:rPr>
              <a:t> </a:t>
            </a:r>
            <a:r>
              <a:rPr sz="2800" dirty="0">
                <a:solidFill>
                  <a:srgbClr val="1B2944"/>
                </a:solidFill>
                <a:latin typeface="Corbel"/>
                <a:cs typeface="Corbel"/>
              </a:rPr>
              <a:t>the</a:t>
            </a:r>
            <a:r>
              <a:rPr sz="2800" spc="-30" dirty="0">
                <a:solidFill>
                  <a:srgbClr val="1B2944"/>
                </a:solidFill>
                <a:latin typeface="Corbel"/>
                <a:cs typeface="Corbel"/>
              </a:rPr>
              <a:t> </a:t>
            </a:r>
            <a:r>
              <a:rPr sz="2800" b="1" dirty="0" err="1">
                <a:solidFill>
                  <a:srgbClr val="1B2944"/>
                </a:solidFill>
                <a:latin typeface="Corbel"/>
                <a:cs typeface="Corbel"/>
              </a:rPr>
              <a:t>scverse</a:t>
            </a:r>
            <a:r>
              <a:rPr lang="en-US" sz="2800" spc="-40" dirty="0">
                <a:solidFill>
                  <a:srgbClr val="1B2944"/>
                </a:solidFill>
                <a:latin typeface="Corbel"/>
                <a:cs typeface="Corbel"/>
              </a:rPr>
              <a:t>, so </a:t>
            </a:r>
            <a:r>
              <a:rPr sz="2800" spc="-10" dirty="0">
                <a:solidFill>
                  <a:srgbClr val="1B2944"/>
                </a:solidFill>
                <a:latin typeface="Corbel"/>
                <a:cs typeface="Corbel"/>
              </a:rPr>
              <a:t>integrates</a:t>
            </a:r>
            <a:r>
              <a:rPr sz="2800" spc="-30" dirty="0">
                <a:solidFill>
                  <a:srgbClr val="1B2944"/>
                </a:solidFill>
                <a:latin typeface="Corbel"/>
                <a:cs typeface="Corbel"/>
              </a:rPr>
              <a:t> </a:t>
            </a:r>
            <a:r>
              <a:rPr sz="2800" dirty="0">
                <a:solidFill>
                  <a:srgbClr val="1B2944"/>
                </a:solidFill>
                <a:latin typeface="Corbel"/>
                <a:cs typeface="Corbel"/>
              </a:rPr>
              <a:t>well</a:t>
            </a:r>
            <a:r>
              <a:rPr sz="2800" spc="-45" dirty="0">
                <a:solidFill>
                  <a:srgbClr val="1B2944"/>
                </a:solidFill>
                <a:latin typeface="Corbel"/>
                <a:cs typeface="Corbel"/>
              </a:rPr>
              <a:t> </a:t>
            </a:r>
            <a:r>
              <a:rPr sz="2800" dirty="0">
                <a:solidFill>
                  <a:srgbClr val="1B2944"/>
                </a:solidFill>
                <a:latin typeface="Corbel"/>
                <a:cs typeface="Corbel"/>
              </a:rPr>
              <a:t>with</a:t>
            </a:r>
            <a:r>
              <a:rPr sz="2800" spc="-15" dirty="0">
                <a:solidFill>
                  <a:srgbClr val="1B2944"/>
                </a:solidFill>
                <a:latin typeface="Corbel"/>
                <a:cs typeface="Corbel"/>
              </a:rPr>
              <a:t> </a:t>
            </a:r>
            <a:r>
              <a:rPr sz="2800" b="1" dirty="0">
                <a:solidFill>
                  <a:srgbClr val="1B2944"/>
                </a:solidFill>
                <a:latin typeface="Corbel"/>
                <a:cs typeface="Corbel"/>
              </a:rPr>
              <a:t>anndata</a:t>
            </a:r>
            <a:r>
              <a:rPr sz="2800" dirty="0">
                <a:solidFill>
                  <a:srgbClr val="1B2944"/>
                </a:solidFill>
                <a:latin typeface="Corbel"/>
                <a:cs typeface="Corbel"/>
              </a:rPr>
              <a:t>,</a:t>
            </a:r>
            <a:r>
              <a:rPr sz="2800" spc="-15" dirty="0">
                <a:solidFill>
                  <a:srgbClr val="1B2944"/>
                </a:solidFill>
                <a:latin typeface="Corbel"/>
                <a:cs typeface="Corbel"/>
              </a:rPr>
              <a:t> </a:t>
            </a:r>
            <a:r>
              <a:rPr sz="2800" b="1" spc="-10" dirty="0">
                <a:solidFill>
                  <a:srgbClr val="1B2944"/>
                </a:solidFill>
                <a:latin typeface="Corbel"/>
                <a:cs typeface="Corbel"/>
              </a:rPr>
              <a:t>scanpy</a:t>
            </a:r>
            <a:r>
              <a:rPr sz="2800" spc="-10" dirty="0">
                <a:solidFill>
                  <a:srgbClr val="1B2944"/>
                </a:solidFill>
                <a:latin typeface="Corbel"/>
                <a:cs typeface="Corbel"/>
              </a:rPr>
              <a:t>, </a:t>
            </a:r>
            <a:r>
              <a:rPr sz="2800" b="1" dirty="0" err="1">
                <a:solidFill>
                  <a:srgbClr val="1B2944"/>
                </a:solidFill>
                <a:latin typeface="Corbel"/>
                <a:cs typeface="Corbel"/>
              </a:rPr>
              <a:t>spatialdata</a:t>
            </a:r>
            <a:r>
              <a:rPr sz="2800" spc="-25" dirty="0">
                <a:solidFill>
                  <a:srgbClr val="1B2944"/>
                </a:solidFill>
                <a:latin typeface="Corbel"/>
                <a:cs typeface="Corbel"/>
              </a:rPr>
              <a:t>)</a:t>
            </a:r>
            <a:endParaRPr sz="2800" dirty="0">
              <a:latin typeface="Corbel"/>
              <a:cs typeface="Corbel"/>
            </a:endParaRPr>
          </a:p>
        </p:txBody>
      </p:sp>
      <p:pic>
        <p:nvPicPr>
          <p:cNvPr id="4" name="object 4"/>
          <p:cNvPicPr/>
          <p:nvPr/>
        </p:nvPicPr>
        <p:blipFill>
          <a:blip r:embed="rId3" cstate="print"/>
          <a:stretch>
            <a:fillRect/>
          </a:stretch>
        </p:blipFill>
        <p:spPr>
          <a:xfrm>
            <a:off x="8217147" y="326659"/>
            <a:ext cx="1841253" cy="587741"/>
          </a:xfrm>
          <a:prstGeom prst="rect">
            <a:avLst/>
          </a:prstGeom>
        </p:spPr>
      </p:pic>
      <p:sp>
        <p:nvSpPr>
          <p:cNvPr id="6" name="object 6"/>
          <p:cNvSpPr txBox="1"/>
          <p:nvPr/>
        </p:nvSpPr>
        <p:spPr>
          <a:xfrm>
            <a:off x="2738373" y="6096101"/>
            <a:ext cx="6216650" cy="452755"/>
          </a:xfrm>
          <a:prstGeom prst="rect">
            <a:avLst/>
          </a:prstGeom>
        </p:spPr>
        <p:txBody>
          <a:bodyPr vert="horz" wrap="square" lIns="0" tIns="12700" rIns="0" bIns="0" rtlCol="0">
            <a:spAutoFit/>
          </a:bodyPr>
          <a:lstStyle/>
          <a:p>
            <a:pPr marL="12700" marR="5080">
              <a:lnSpc>
                <a:spcPct val="100000"/>
              </a:lnSpc>
              <a:spcBef>
                <a:spcPts val="100"/>
              </a:spcBef>
            </a:pPr>
            <a:r>
              <a:rPr sz="1400" dirty="0">
                <a:solidFill>
                  <a:srgbClr val="1B2944"/>
                </a:solidFill>
                <a:latin typeface="Corbel"/>
                <a:cs typeface="Corbel"/>
              </a:rPr>
              <a:t>Giovanni</a:t>
            </a:r>
            <a:r>
              <a:rPr sz="1400" spc="-30" dirty="0">
                <a:solidFill>
                  <a:srgbClr val="1B2944"/>
                </a:solidFill>
                <a:latin typeface="Corbel"/>
                <a:cs typeface="Corbel"/>
              </a:rPr>
              <a:t> </a:t>
            </a:r>
            <a:r>
              <a:rPr sz="1400" dirty="0">
                <a:solidFill>
                  <a:srgbClr val="1B2944"/>
                </a:solidFill>
                <a:latin typeface="Corbel"/>
                <a:cs typeface="Corbel"/>
              </a:rPr>
              <a:t>Palla</a:t>
            </a:r>
            <a:r>
              <a:rPr sz="1400" spc="-35" dirty="0">
                <a:solidFill>
                  <a:srgbClr val="1B2944"/>
                </a:solidFill>
                <a:latin typeface="Corbel"/>
                <a:cs typeface="Corbel"/>
              </a:rPr>
              <a:t> </a:t>
            </a:r>
            <a:r>
              <a:rPr sz="1400" i="1" dirty="0">
                <a:solidFill>
                  <a:srgbClr val="1B2944"/>
                </a:solidFill>
                <a:latin typeface="Corbel"/>
                <a:cs typeface="Corbel"/>
              </a:rPr>
              <a:t>et</a:t>
            </a:r>
            <a:r>
              <a:rPr sz="1400" i="1" spc="-20" dirty="0">
                <a:solidFill>
                  <a:srgbClr val="1B2944"/>
                </a:solidFill>
                <a:latin typeface="Corbel"/>
                <a:cs typeface="Corbel"/>
              </a:rPr>
              <a:t> </a:t>
            </a:r>
            <a:r>
              <a:rPr sz="1400" i="1" dirty="0">
                <a:solidFill>
                  <a:srgbClr val="1B2944"/>
                </a:solidFill>
                <a:latin typeface="Corbel"/>
                <a:cs typeface="Corbel"/>
              </a:rPr>
              <a:t>al.</a:t>
            </a:r>
            <a:r>
              <a:rPr sz="1400" dirty="0">
                <a:solidFill>
                  <a:srgbClr val="1B2944"/>
                </a:solidFill>
                <a:latin typeface="Corbel"/>
                <a:cs typeface="Corbel"/>
              </a:rPr>
              <a:t>.</a:t>
            </a:r>
            <a:r>
              <a:rPr sz="1400" spc="-50" dirty="0">
                <a:solidFill>
                  <a:srgbClr val="1B2944"/>
                </a:solidFill>
                <a:latin typeface="Corbel"/>
                <a:cs typeface="Corbel"/>
              </a:rPr>
              <a:t> </a:t>
            </a:r>
            <a:r>
              <a:rPr sz="1400" dirty="0">
                <a:solidFill>
                  <a:srgbClr val="1B2944"/>
                </a:solidFill>
                <a:latin typeface="Corbel"/>
                <a:cs typeface="Corbel"/>
              </a:rPr>
              <a:t>Squidpy:</a:t>
            </a:r>
            <a:r>
              <a:rPr sz="1400" spc="-45" dirty="0">
                <a:solidFill>
                  <a:srgbClr val="1B2944"/>
                </a:solidFill>
                <a:latin typeface="Corbel"/>
                <a:cs typeface="Corbel"/>
              </a:rPr>
              <a:t> </a:t>
            </a:r>
            <a:r>
              <a:rPr sz="1400" dirty="0">
                <a:solidFill>
                  <a:srgbClr val="1B2944"/>
                </a:solidFill>
                <a:latin typeface="Corbel"/>
                <a:cs typeface="Corbel"/>
              </a:rPr>
              <a:t>a</a:t>
            </a:r>
            <a:r>
              <a:rPr sz="1400" spc="-30" dirty="0">
                <a:solidFill>
                  <a:srgbClr val="1B2944"/>
                </a:solidFill>
                <a:latin typeface="Corbel"/>
                <a:cs typeface="Corbel"/>
              </a:rPr>
              <a:t> </a:t>
            </a:r>
            <a:r>
              <a:rPr sz="1400" dirty="0">
                <a:solidFill>
                  <a:srgbClr val="1B2944"/>
                </a:solidFill>
                <a:latin typeface="Corbel"/>
                <a:cs typeface="Corbel"/>
              </a:rPr>
              <a:t>scalable</a:t>
            </a:r>
            <a:r>
              <a:rPr sz="1400" spc="-25" dirty="0">
                <a:solidFill>
                  <a:srgbClr val="1B2944"/>
                </a:solidFill>
                <a:latin typeface="Corbel"/>
                <a:cs typeface="Corbel"/>
              </a:rPr>
              <a:t> </a:t>
            </a:r>
            <a:r>
              <a:rPr sz="1400" spc="-10" dirty="0">
                <a:solidFill>
                  <a:srgbClr val="1B2944"/>
                </a:solidFill>
                <a:latin typeface="Corbel"/>
                <a:cs typeface="Corbel"/>
              </a:rPr>
              <a:t>framework</a:t>
            </a:r>
            <a:r>
              <a:rPr sz="1400" dirty="0">
                <a:solidFill>
                  <a:srgbClr val="1B2944"/>
                </a:solidFill>
                <a:latin typeface="Corbel"/>
                <a:cs typeface="Corbel"/>
              </a:rPr>
              <a:t> for</a:t>
            </a:r>
            <a:r>
              <a:rPr sz="1400" spc="-25" dirty="0">
                <a:solidFill>
                  <a:srgbClr val="1B2944"/>
                </a:solidFill>
                <a:latin typeface="Corbel"/>
                <a:cs typeface="Corbel"/>
              </a:rPr>
              <a:t> </a:t>
            </a:r>
            <a:r>
              <a:rPr sz="1400" dirty="0">
                <a:solidFill>
                  <a:srgbClr val="1B2944"/>
                </a:solidFill>
                <a:latin typeface="Corbel"/>
                <a:cs typeface="Corbel"/>
              </a:rPr>
              <a:t>spatial</a:t>
            </a:r>
            <a:r>
              <a:rPr sz="1400" spc="-30" dirty="0">
                <a:solidFill>
                  <a:srgbClr val="1B2944"/>
                </a:solidFill>
                <a:latin typeface="Corbel"/>
                <a:cs typeface="Corbel"/>
              </a:rPr>
              <a:t> </a:t>
            </a:r>
            <a:r>
              <a:rPr sz="1400" dirty="0">
                <a:solidFill>
                  <a:srgbClr val="1B2944"/>
                </a:solidFill>
                <a:latin typeface="Corbel"/>
                <a:cs typeface="Corbel"/>
              </a:rPr>
              <a:t>omics</a:t>
            </a:r>
            <a:r>
              <a:rPr sz="1400" spc="-35" dirty="0">
                <a:solidFill>
                  <a:srgbClr val="1B2944"/>
                </a:solidFill>
                <a:latin typeface="Corbel"/>
                <a:cs typeface="Corbel"/>
              </a:rPr>
              <a:t> </a:t>
            </a:r>
            <a:r>
              <a:rPr sz="1400" dirty="0">
                <a:solidFill>
                  <a:srgbClr val="1B2944"/>
                </a:solidFill>
                <a:latin typeface="Corbel"/>
                <a:cs typeface="Corbel"/>
              </a:rPr>
              <a:t>analysis.</a:t>
            </a:r>
            <a:r>
              <a:rPr sz="1400" spc="-5" dirty="0">
                <a:solidFill>
                  <a:srgbClr val="1B2944"/>
                </a:solidFill>
                <a:latin typeface="Corbel"/>
                <a:cs typeface="Corbel"/>
              </a:rPr>
              <a:t> </a:t>
            </a:r>
            <a:r>
              <a:rPr sz="1400" i="1" spc="-10" dirty="0">
                <a:solidFill>
                  <a:srgbClr val="1B2944"/>
                </a:solidFill>
                <a:latin typeface="Corbel"/>
                <a:cs typeface="Corbel"/>
              </a:rPr>
              <a:t>Nature </a:t>
            </a:r>
            <a:r>
              <a:rPr sz="1400" i="1" dirty="0">
                <a:solidFill>
                  <a:srgbClr val="1B2944"/>
                </a:solidFill>
                <a:latin typeface="Corbel"/>
                <a:cs typeface="Corbel"/>
              </a:rPr>
              <a:t>Methods</a:t>
            </a:r>
            <a:r>
              <a:rPr sz="1400" dirty="0">
                <a:solidFill>
                  <a:srgbClr val="1B2944"/>
                </a:solidFill>
                <a:latin typeface="Corbel"/>
                <a:cs typeface="Corbel"/>
              </a:rPr>
              <a:t>,</a:t>
            </a:r>
            <a:r>
              <a:rPr sz="1400" spc="5" dirty="0">
                <a:solidFill>
                  <a:srgbClr val="1B2944"/>
                </a:solidFill>
                <a:latin typeface="Corbel"/>
                <a:cs typeface="Corbel"/>
              </a:rPr>
              <a:t> </a:t>
            </a:r>
            <a:r>
              <a:rPr sz="1400" spc="-10" dirty="0">
                <a:solidFill>
                  <a:srgbClr val="1B2944"/>
                </a:solidFill>
                <a:latin typeface="Corbel"/>
                <a:cs typeface="Corbel"/>
              </a:rPr>
              <a:t>19(2):171–178,</a:t>
            </a:r>
            <a:r>
              <a:rPr sz="1400" spc="5" dirty="0">
                <a:solidFill>
                  <a:srgbClr val="1B2944"/>
                </a:solidFill>
                <a:latin typeface="Corbel"/>
                <a:cs typeface="Corbel"/>
              </a:rPr>
              <a:t> </a:t>
            </a:r>
            <a:r>
              <a:rPr sz="1400" dirty="0">
                <a:solidFill>
                  <a:srgbClr val="1B2944"/>
                </a:solidFill>
                <a:latin typeface="Corbel"/>
                <a:cs typeface="Corbel"/>
              </a:rPr>
              <a:t>Feb</a:t>
            </a:r>
            <a:r>
              <a:rPr sz="1400" spc="-15" dirty="0">
                <a:solidFill>
                  <a:srgbClr val="1B2944"/>
                </a:solidFill>
                <a:latin typeface="Corbel"/>
                <a:cs typeface="Corbel"/>
              </a:rPr>
              <a:t> </a:t>
            </a:r>
            <a:r>
              <a:rPr sz="1400" spc="-25" dirty="0">
                <a:solidFill>
                  <a:srgbClr val="1B2944"/>
                </a:solidFill>
                <a:latin typeface="Corbel"/>
                <a:cs typeface="Corbel"/>
              </a:rPr>
              <a:t>2022.</a:t>
            </a:r>
            <a:r>
              <a:rPr sz="1400" spc="-20" dirty="0">
                <a:solidFill>
                  <a:srgbClr val="1B2944"/>
                </a:solidFill>
                <a:latin typeface="Corbel"/>
                <a:cs typeface="Corbel"/>
              </a:rPr>
              <a:t> </a:t>
            </a:r>
            <a:r>
              <a:rPr sz="1400" u="sng" spc="-10" dirty="0">
                <a:solidFill>
                  <a:srgbClr val="5DB7B0"/>
                </a:solidFill>
                <a:uFill>
                  <a:solidFill>
                    <a:srgbClr val="5DB7B0"/>
                  </a:solidFill>
                </a:uFill>
                <a:latin typeface="Corbel"/>
                <a:cs typeface="Corbel"/>
                <a:hlinkClick r:id="rId4"/>
              </a:rPr>
              <a:t>doi:10.1038/s41592-</a:t>
            </a:r>
            <a:r>
              <a:rPr sz="1400" u="sng" spc="-20" dirty="0">
                <a:solidFill>
                  <a:srgbClr val="5DB7B0"/>
                </a:solidFill>
                <a:uFill>
                  <a:solidFill>
                    <a:srgbClr val="5DB7B0"/>
                  </a:solidFill>
                </a:uFill>
                <a:latin typeface="Corbel"/>
                <a:cs typeface="Corbel"/>
                <a:hlinkClick r:id="rId4"/>
              </a:rPr>
              <a:t>021-01358-</a:t>
            </a:r>
            <a:r>
              <a:rPr sz="1400" u="sng" spc="-25" dirty="0">
                <a:solidFill>
                  <a:srgbClr val="5DB7B0"/>
                </a:solidFill>
                <a:uFill>
                  <a:solidFill>
                    <a:srgbClr val="5DB7B0"/>
                  </a:solidFill>
                </a:uFill>
                <a:latin typeface="Corbel"/>
                <a:cs typeface="Corbel"/>
                <a:hlinkClick r:id="rId4"/>
              </a:rPr>
              <a:t>2</a:t>
            </a:r>
            <a:r>
              <a:rPr sz="1400" spc="-25" dirty="0">
                <a:solidFill>
                  <a:srgbClr val="1B2944"/>
                </a:solidFill>
                <a:latin typeface="Corbel"/>
                <a:cs typeface="Corbel"/>
              </a:rPr>
              <a:t>.</a:t>
            </a:r>
            <a:endParaRPr sz="1400">
              <a:latin typeface="Corbel"/>
              <a:cs typeface="Corbel"/>
            </a:endParaRPr>
          </a:p>
        </p:txBody>
      </p:sp>
      <p:pic>
        <p:nvPicPr>
          <p:cNvPr id="1026" name="Picture 2" descr="Squidpy title figure">
            <a:extLst>
              <a:ext uri="{FF2B5EF4-FFF2-40B4-BE49-F238E27FC236}">
                <a16:creationId xmlns:a16="http://schemas.microsoft.com/office/drawing/2014/main" id="{668A7EA7-EFCD-738C-5B4D-23EC67B8C2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3800" y="921981"/>
            <a:ext cx="3817835" cy="4630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Spatial</a:t>
            </a:r>
            <a:r>
              <a:rPr spc="-5" dirty="0"/>
              <a:t> </a:t>
            </a:r>
            <a:r>
              <a:rPr spc="-10" dirty="0"/>
              <a:t>graphs</a:t>
            </a:r>
            <a:r>
              <a:rPr lang="en-US" spc="-10" dirty="0"/>
              <a:t> (1)</a:t>
            </a:r>
            <a:endParaRPr spc="-10" dirty="0"/>
          </a:p>
        </p:txBody>
      </p:sp>
      <p:sp>
        <p:nvSpPr>
          <p:cNvPr id="3" name="object 3"/>
          <p:cNvSpPr txBox="1"/>
          <p:nvPr/>
        </p:nvSpPr>
        <p:spPr>
          <a:xfrm>
            <a:off x="916939" y="1809749"/>
            <a:ext cx="9693990" cy="830997"/>
          </a:xfrm>
          <a:prstGeom prst="rect">
            <a:avLst/>
          </a:prstGeom>
        </p:spPr>
        <p:txBody>
          <a:bodyPr vert="horz" wrap="square" lIns="0" tIns="60960" rIns="0" bIns="0" rtlCol="0">
            <a:spAutoFit/>
          </a:bodyPr>
          <a:lstStyle/>
          <a:p>
            <a:pPr marL="240029" marR="5080" indent="-227965">
              <a:lnSpc>
                <a:spcPts val="3020"/>
              </a:lnSpc>
              <a:spcBef>
                <a:spcPts val="480"/>
              </a:spcBef>
              <a:buClr>
                <a:srgbClr val="FF681E"/>
              </a:buClr>
              <a:buFont typeface="Arial"/>
              <a:buChar char="•"/>
              <a:tabLst>
                <a:tab pos="241300" algn="l"/>
              </a:tabLst>
            </a:pPr>
            <a:r>
              <a:rPr sz="2800" dirty="0">
                <a:solidFill>
                  <a:srgbClr val="1B2944"/>
                </a:solidFill>
                <a:latin typeface="Corbel"/>
                <a:cs typeface="Corbel"/>
              </a:rPr>
              <a:t>A</a:t>
            </a:r>
            <a:r>
              <a:rPr sz="2800" spc="-70" dirty="0">
                <a:solidFill>
                  <a:srgbClr val="1B2944"/>
                </a:solidFill>
                <a:latin typeface="Corbel"/>
                <a:cs typeface="Corbel"/>
              </a:rPr>
              <a:t> </a:t>
            </a:r>
            <a:r>
              <a:rPr sz="2800" dirty="0">
                <a:solidFill>
                  <a:srgbClr val="1B2944"/>
                </a:solidFill>
                <a:latin typeface="Corbel"/>
                <a:cs typeface="Corbel"/>
              </a:rPr>
              <a:t>graph</a:t>
            </a:r>
            <a:r>
              <a:rPr sz="2800" spc="-65" dirty="0">
                <a:solidFill>
                  <a:srgbClr val="1B2944"/>
                </a:solidFill>
                <a:latin typeface="Corbel"/>
                <a:cs typeface="Corbel"/>
              </a:rPr>
              <a:t> </a:t>
            </a:r>
            <a:r>
              <a:rPr sz="2800" dirty="0">
                <a:solidFill>
                  <a:srgbClr val="1B2944"/>
                </a:solidFill>
                <a:latin typeface="Corbel"/>
                <a:cs typeface="Corbel"/>
              </a:rPr>
              <a:t>of</a:t>
            </a:r>
            <a:r>
              <a:rPr sz="2800" spc="-65" dirty="0">
                <a:solidFill>
                  <a:srgbClr val="1B2944"/>
                </a:solidFill>
                <a:latin typeface="Corbel"/>
                <a:cs typeface="Corbel"/>
              </a:rPr>
              <a:t> </a:t>
            </a:r>
            <a:r>
              <a:rPr sz="2800" dirty="0">
                <a:solidFill>
                  <a:srgbClr val="1B2944"/>
                </a:solidFill>
                <a:latin typeface="Corbel"/>
                <a:cs typeface="Corbel"/>
              </a:rPr>
              <a:t>spatial</a:t>
            </a:r>
            <a:r>
              <a:rPr sz="2800" spc="-40" dirty="0">
                <a:solidFill>
                  <a:srgbClr val="1B2944"/>
                </a:solidFill>
                <a:latin typeface="Corbel"/>
                <a:cs typeface="Corbel"/>
              </a:rPr>
              <a:t> </a:t>
            </a:r>
            <a:r>
              <a:rPr sz="2800" spc="-10" dirty="0">
                <a:solidFill>
                  <a:srgbClr val="1B2944"/>
                </a:solidFill>
                <a:latin typeface="Corbel"/>
                <a:cs typeface="Corbel"/>
              </a:rPr>
              <a:t>neighbors</a:t>
            </a:r>
            <a:r>
              <a:rPr sz="2800" spc="-55" dirty="0">
                <a:solidFill>
                  <a:srgbClr val="1B2944"/>
                </a:solidFill>
                <a:latin typeface="Corbel"/>
                <a:cs typeface="Corbel"/>
              </a:rPr>
              <a:t> </a:t>
            </a:r>
            <a:r>
              <a:rPr sz="2800" dirty="0">
                <a:solidFill>
                  <a:srgbClr val="1B2944"/>
                </a:solidFill>
                <a:latin typeface="Corbel"/>
                <a:cs typeface="Corbel"/>
              </a:rPr>
              <a:t>contains</a:t>
            </a:r>
            <a:r>
              <a:rPr sz="2800" spc="-50" dirty="0">
                <a:solidFill>
                  <a:srgbClr val="1B2944"/>
                </a:solidFill>
                <a:latin typeface="Corbel"/>
                <a:cs typeface="Corbel"/>
              </a:rPr>
              <a:t> </a:t>
            </a:r>
            <a:r>
              <a:rPr sz="2800" spc="-10" dirty="0">
                <a:solidFill>
                  <a:srgbClr val="1B2944"/>
                </a:solidFill>
                <a:latin typeface="Corbel"/>
                <a:cs typeface="Corbel"/>
              </a:rPr>
              <a:t>observations</a:t>
            </a:r>
            <a:r>
              <a:rPr sz="2800" spc="-40" dirty="0">
                <a:solidFill>
                  <a:srgbClr val="1B2944"/>
                </a:solidFill>
                <a:latin typeface="Corbel"/>
                <a:cs typeface="Corbel"/>
              </a:rPr>
              <a:t> </a:t>
            </a:r>
            <a:r>
              <a:rPr lang="en-US" sz="2800" spc="-40" dirty="0">
                <a:solidFill>
                  <a:srgbClr val="1B2944"/>
                </a:solidFill>
                <a:latin typeface="Corbel"/>
                <a:cs typeface="Corbel"/>
              </a:rPr>
              <a:t>(cells or spots) </a:t>
            </a:r>
            <a:r>
              <a:rPr sz="2800" dirty="0">
                <a:solidFill>
                  <a:srgbClr val="1B2944"/>
                </a:solidFill>
                <a:latin typeface="Corbel"/>
                <a:cs typeface="Corbel"/>
              </a:rPr>
              <a:t>as</a:t>
            </a:r>
            <a:r>
              <a:rPr sz="2800" spc="-60" dirty="0">
                <a:solidFill>
                  <a:srgbClr val="1B2944"/>
                </a:solidFill>
                <a:latin typeface="Corbel"/>
                <a:cs typeface="Corbel"/>
              </a:rPr>
              <a:t> </a:t>
            </a:r>
            <a:r>
              <a:rPr sz="2800" dirty="0">
                <a:solidFill>
                  <a:srgbClr val="1B2944"/>
                </a:solidFill>
                <a:latin typeface="Corbel"/>
                <a:cs typeface="Corbel"/>
              </a:rPr>
              <a:t>nodes</a:t>
            </a:r>
            <a:r>
              <a:rPr sz="2800" spc="-65" dirty="0">
                <a:solidFill>
                  <a:srgbClr val="1B2944"/>
                </a:solidFill>
                <a:latin typeface="Corbel"/>
                <a:cs typeface="Corbel"/>
              </a:rPr>
              <a:t> </a:t>
            </a:r>
            <a:r>
              <a:rPr sz="2800" spc="-25" dirty="0">
                <a:solidFill>
                  <a:srgbClr val="1B2944"/>
                </a:solidFill>
                <a:latin typeface="Corbel"/>
                <a:cs typeface="Corbel"/>
              </a:rPr>
              <a:t>and </a:t>
            </a:r>
            <a:r>
              <a:rPr sz="2800" dirty="0">
                <a:solidFill>
                  <a:srgbClr val="1B2944"/>
                </a:solidFill>
                <a:latin typeface="Corbel"/>
                <a:cs typeface="Corbel"/>
              </a:rPr>
              <a:t>neighbor</a:t>
            </a:r>
            <a:r>
              <a:rPr sz="2800" spc="-70" dirty="0">
                <a:solidFill>
                  <a:srgbClr val="1B2944"/>
                </a:solidFill>
                <a:latin typeface="Corbel"/>
                <a:cs typeface="Corbel"/>
              </a:rPr>
              <a:t> </a:t>
            </a:r>
            <a:r>
              <a:rPr sz="2800" dirty="0">
                <a:solidFill>
                  <a:srgbClr val="1B2944"/>
                </a:solidFill>
                <a:latin typeface="Corbel"/>
                <a:cs typeface="Corbel"/>
              </a:rPr>
              <a:t>relations</a:t>
            </a:r>
            <a:r>
              <a:rPr sz="2800" spc="-60" dirty="0">
                <a:solidFill>
                  <a:srgbClr val="1B2944"/>
                </a:solidFill>
                <a:latin typeface="Corbel"/>
                <a:cs typeface="Corbel"/>
              </a:rPr>
              <a:t> </a:t>
            </a:r>
            <a:r>
              <a:rPr sz="2800" dirty="0">
                <a:solidFill>
                  <a:srgbClr val="1B2944"/>
                </a:solidFill>
                <a:latin typeface="Corbel"/>
                <a:cs typeface="Corbel"/>
              </a:rPr>
              <a:t>between</a:t>
            </a:r>
            <a:r>
              <a:rPr sz="2800" spc="-75" dirty="0">
                <a:solidFill>
                  <a:srgbClr val="1B2944"/>
                </a:solidFill>
                <a:latin typeface="Corbel"/>
                <a:cs typeface="Corbel"/>
              </a:rPr>
              <a:t> </a:t>
            </a:r>
            <a:r>
              <a:rPr sz="2800" dirty="0">
                <a:solidFill>
                  <a:srgbClr val="1B2944"/>
                </a:solidFill>
                <a:latin typeface="Corbel"/>
                <a:cs typeface="Corbel"/>
              </a:rPr>
              <a:t>observations</a:t>
            </a:r>
            <a:r>
              <a:rPr sz="2800" spc="-60" dirty="0">
                <a:solidFill>
                  <a:srgbClr val="1B2944"/>
                </a:solidFill>
                <a:latin typeface="Corbel"/>
                <a:cs typeface="Corbel"/>
              </a:rPr>
              <a:t> </a:t>
            </a:r>
            <a:r>
              <a:rPr sz="2800" dirty="0">
                <a:solidFill>
                  <a:srgbClr val="1B2944"/>
                </a:solidFill>
                <a:latin typeface="Corbel"/>
                <a:cs typeface="Corbel"/>
              </a:rPr>
              <a:t>as</a:t>
            </a:r>
            <a:r>
              <a:rPr lang="en-US" sz="2800" spc="-55" dirty="0">
                <a:solidFill>
                  <a:srgbClr val="1B2944"/>
                </a:solidFill>
                <a:latin typeface="Corbel"/>
                <a:cs typeface="Corbel"/>
              </a:rPr>
              <a:t> </a:t>
            </a:r>
            <a:r>
              <a:rPr sz="2800" spc="-10" dirty="0">
                <a:solidFill>
                  <a:srgbClr val="1B2944"/>
                </a:solidFill>
                <a:latin typeface="Corbel"/>
                <a:cs typeface="Corbel"/>
              </a:rPr>
              <a:t>edges.</a:t>
            </a:r>
            <a:endParaRPr sz="2800" dirty="0">
              <a:latin typeface="Corbel"/>
              <a:cs typeface="Corbel"/>
            </a:endParaRPr>
          </a:p>
        </p:txBody>
      </p:sp>
      <p:grpSp>
        <p:nvGrpSpPr>
          <p:cNvPr id="4" name="object 4"/>
          <p:cNvGrpSpPr/>
          <p:nvPr/>
        </p:nvGrpSpPr>
        <p:grpSpPr>
          <a:xfrm>
            <a:off x="1335024" y="3429000"/>
            <a:ext cx="9276080" cy="2110740"/>
            <a:chOff x="1335024" y="3351276"/>
            <a:chExt cx="9276080" cy="2110740"/>
          </a:xfrm>
        </p:grpSpPr>
        <p:pic>
          <p:nvPicPr>
            <p:cNvPr id="5" name="object 5"/>
            <p:cNvPicPr/>
            <p:nvPr/>
          </p:nvPicPr>
          <p:blipFill>
            <a:blip r:embed="rId3" cstate="print"/>
            <a:stretch>
              <a:fillRect/>
            </a:stretch>
          </p:blipFill>
          <p:spPr>
            <a:xfrm>
              <a:off x="1470348" y="3498930"/>
              <a:ext cx="9140581" cy="1962578"/>
            </a:xfrm>
            <a:prstGeom prst="rect">
              <a:avLst/>
            </a:prstGeom>
          </p:spPr>
        </p:pic>
        <p:sp>
          <p:nvSpPr>
            <p:cNvPr id="6" name="object 6"/>
            <p:cNvSpPr/>
            <p:nvPr/>
          </p:nvSpPr>
          <p:spPr>
            <a:xfrm>
              <a:off x="1335024" y="3351276"/>
              <a:ext cx="314325" cy="304800"/>
            </a:xfrm>
            <a:custGeom>
              <a:avLst/>
              <a:gdLst/>
              <a:ahLst/>
              <a:cxnLst/>
              <a:rect l="l" t="t" r="r" b="b"/>
              <a:pathLst>
                <a:path w="314325" h="304800">
                  <a:moveTo>
                    <a:pt x="313944" y="0"/>
                  </a:moveTo>
                  <a:lnTo>
                    <a:pt x="0" y="0"/>
                  </a:lnTo>
                  <a:lnTo>
                    <a:pt x="0" y="304800"/>
                  </a:lnTo>
                  <a:lnTo>
                    <a:pt x="313944" y="304800"/>
                  </a:lnTo>
                  <a:lnTo>
                    <a:pt x="313944" y="0"/>
                  </a:lnTo>
                  <a:close/>
                </a:path>
              </a:pathLst>
            </a:custGeom>
            <a:solidFill>
              <a:srgbClr val="FFFFFF"/>
            </a:solidFill>
          </p:spPr>
          <p:txBody>
            <a:bodyPr wrap="square" lIns="0" tIns="0" rIns="0" bIns="0" rtlCol="0"/>
            <a:lstStyle/>
            <a:p>
              <a:endParaRPr/>
            </a:p>
          </p:txBody>
        </p:sp>
      </p:grpSp>
      <p:grpSp>
        <p:nvGrpSpPr>
          <p:cNvPr id="23" name="Group 22">
            <a:extLst>
              <a:ext uri="{FF2B5EF4-FFF2-40B4-BE49-F238E27FC236}">
                <a16:creationId xmlns:a16="http://schemas.microsoft.com/office/drawing/2014/main" id="{D97E150B-5EE7-0C56-1A90-5135C26C9714}"/>
              </a:ext>
            </a:extLst>
          </p:cNvPr>
          <p:cNvGrpSpPr/>
          <p:nvPr/>
        </p:nvGrpSpPr>
        <p:grpSpPr>
          <a:xfrm>
            <a:off x="3505200" y="2800025"/>
            <a:ext cx="1794661" cy="698159"/>
            <a:chOff x="3505200" y="2800025"/>
            <a:chExt cx="1794661" cy="698159"/>
          </a:xfrm>
        </p:grpSpPr>
        <p:sp>
          <p:nvSpPr>
            <p:cNvPr id="7" name="TextBox 6">
              <a:extLst>
                <a:ext uri="{FF2B5EF4-FFF2-40B4-BE49-F238E27FC236}">
                  <a16:creationId xmlns:a16="http://schemas.microsoft.com/office/drawing/2014/main" id="{61FCC433-E2F9-1A9E-64D9-25524F9DA349}"/>
                </a:ext>
              </a:extLst>
            </p:cNvPr>
            <p:cNvSpPr txBox="1"/>
            <p:nvPr/>
          </p:nvSpPr>
          <p:spPr>
            <a:xfrm>
              <a:off x="4114800" y="2800025"/>
              <a:ext cx="1185061" cy="461665"/>
            </a:xfrm>
            <a:prstGeom prst="rect">
              <a:avLst/>
            </a:prstGeom>
            <a:noFill/>
          </p:spPr>
          <p:txBody>
            <a:bodyPr wrap="square" rtlCol="0">
              <a:spAutoFit/>
            </a:bodyPr>
            <a:lstStyle/>
            <a:p>
              <a:r>
                <a:rPr lang="en-US" sz="1200" i="1" dirty="0">
                  <a:solidFill>
                    <a:srgbClr val="FF0000"/>
                  </a:solidFill>
                </a:rPr>
                <a:t>capture spots locations</a:t>
              </a:r>
              <a:endParaRPr lang="en-BE" sz="1200" i="1" dirty="0">
                <a:solidFill>
                  <a:srgbClr val="FF0000"/>
                </a:solidFill>
              </a:endParaRPr>
            </a:p>
          </p:txBody>
        </p:sp>
        <p:cxnSp>
          <p:nvCxnSpPr>
            <p:cNvPr id="18" name="Straight Arrow Connector 17">
              <a:extLst>
                <a:ext uri="{FF2B5EF4-FFF2-40B4-BE49-F238E27FC236}">
                  <a16:creationId xmlns:a16="http://schemas.microsoft.com/office/drawing/2014/main" id="{6E376392-26B1-73DB-3F6E-3328B4F2E618}"/>
                </a:ext>
              </a:extLst>
            </p:cNvPr>
            <p:cNvCxnSpPr>
              <a:cxnSpLocks/>
              <a:endCxn id="7" idx="1"/>
            </p:cNvCxnSpPr>
            <p:nvPr/>
          </p:nvCxnSpPr>
          <p:spPr>
            <a:xfrm flipV="1">
              <a:off x="3505200" y="3030858"/>
              <a:ext cx="609600" cy="467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29CFAFE-36F2-2B8D-C0A8-60DB4C761105}"/>
              </a:ext>
            </a:extLst>
          </p:cNvPr>
          <p:cNvGrpSpPr/>
          <p:nvPr/>
        </p:nvGrpSpPr>
        <p:grpSpPr>
          <a:xfrm>
            <a:off x="8610600" y="2708914"/>
            <a:ext cx="1447800" cy="796286"/>
            <a:chOff x="8686800" y="2800025"/>
            <a:chExt cx="1447800" cy="796286"/>
          </a:xfrm>
        </p:grpSpPr>
        <p:sp>
          <p:nvSpPr>
            <p:cNvPr id="12" name="TextBox 11">
              <a:extLst>
                <a:ext uri="{FF2B5EF4-FFF2-40B4-BE49-F238E27FC236}">
                  <a16:creationId xmlns:a16="http://schemas.microsoft.com/office/drawing/2014/main" id="{933732A3-025C-9A97-8511-E440C15FD797}"/>
                </a:ext>
              </a:extLst>
            </p:cNvPr>
            <p:cNvSpPr txBox="1"/>
            <p:nvPr/>
          </p:nvSpPr>
          <p:spPr>
            <a:xfrm>
              <a:off x="9296400" y="2800025"/>
              <a:ext cx="838200" cy="461665"/>
            </a:xfrm>
            <a:prstGeom prst="rect">
              <a:avLst/>
            </a:prstGeom>
            <a:noFill/>
          </p:spPr>
          <p:txBody>
            <a:bodyPr wrap="square" rtlCol="0">
              <a:spAutoFit/>
            </a:bodyPr>
            <a:lstStyle/>
            <a:p>
              <a:r>
                <a:rPr lang="en-US" sz="1200" i="1" dirty="0">
                  <a:solidFill>
                    <a:srgbClr val="FF0000"/>
                  </a:solidFill>
                </a:rPr>
                <a:t>cell</a:t>
              </a:r>
            </a:p>
            <a:p>
              <a:r>
                <a:rPr lang="en-US" sz="1200" i="1" dirty="0">
                  <a:solidFill>
                    <a:srgbClr val="FF0000"/>
                  </a:solidFill>
                </a:rPr>
                <a:t>locations</a:t>
              </a:r>
              <a:endParaRPr lang="en-BE" sz="1200" i="1" dirty="0">
                <a:solidFill>
                  <a:srgbClr val="FF0000"/>
                </a:solidFill>
              </a:endParaRPr>
            </a:p>
          </p:txBody>
        </p:sp>
        <p:cxnSp>
          <p:nvCxnSpPr>
            <p:cNvPr id="22" name="Straight Arrow Connector 21">
              <a:extLst>
                <a:ext uri="{FF2B5EF4-FFF2-40B4-BE49-F238E27FC236}">
                  <a16:creationId xmlns:a16="http://schemas.microsoft.com/office/drawing/2014/main" id="{BBD06ABA-D228-53DC-6C9C-434258FDCA13}"/>
                </a:ext>
              </a:extLst>
            </p:cNvPr>
            <p:cNvCxnSpPr>
              <a:cxnSpLocks/>
            </p:cNvCxnSpPr>
            <p:nvPr/>
          </p:nvCxnSpPr>
          <p:spPr>
            <a:xfrm flipV="1">
              <a:off x="8686800" y="3128985"/>
              <a:ext cx="609600" cy="467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Spatial</a:t>
            </a:r>
            <a:r>
              <a:rPr spc="-5" dirty="0"/>
              <a:t> </a:t>
            </a:r>
            <a:r>
              <a:rPr spc="-10" dirty="0"/>
              <a:t>graphs</a:t>
            </a:r>
            <a:r>
              <a:rPr lang="en-US" spc="-10" dirty="0"/>
              <a:t> (2)</a:t>
            </a:r>
            <a:endParaRPr spc="-10" dirty="0"/>
          </a:p>
        </p:txBody>
      </p:sp>
      <p:sp>
        <p:nvSpPr>
          <p:cNvPr id="3" name="object 3"/>
          <p:cNvSpPr txBox="1"/>
          <p:nvPr/>
        </p:nvSpPr>
        <p:spPr>
          <a:xfrm>
            <a:off x="916939" y="1809749"/>
            <a:ext cx="10284461" cy="829714"/>
          </a:xfrm>
          <a:prstGeom prst="rect">
            <a:avLst/>
          </a:prstGeom>
        </p:spPr>
        <p:txBody>
          <a:bodyPr vert="horz" wrap="square" lIns="0" tIns="59690" rIns="0" bIns="0" rtlCol="0">
            <a:spAutoFit/>
          </a:bodyPr>
          <a:lstStyle/>
          <a:p>
            <a:pPr marL="240029" marR="5080" indent="-227965">
              <a:lnSpc>
                <a:spcPts val="3030"/>
              </a:lnSpc>
              <a:spcBef>
                <a:spcPts val="470"/>
              </a:spcBef>
              <a:buClr>
                <a:srgbClr val="FF681E"/>
              </a:buClr>
              <a:buFont typeface="Arial"/>
              <a:buChar char="•"/>
              <a:tabLst>
                <a:tab pos="241300" algn="l"/>
              </a:tabLst>
            </a:pPr>
            <a:r>
              <a:rPr sz="2800" dirty="0">
                <a:solidFill>
                  <a:srgbClr val="1B2944"/>
                </a:solidFill>
                <a:latin typeface="Corbel"/>
                <a:cs typeface="Corbel"/>
              </a:rPr>
              <a:t>Delaun</a:t>
            </a:r>
            <a:r>
              <a:rPr lang="en-US" sz="2800" dirty="0">
                <a:solidFill>
                  <a:srgbClr val="1B2944"/>
                </a:solidFill>
                <a:latin typeface="Corbel"/>
                <a:cs typeface="Corbel"/>
              </a:rPr>
              <a:t>a</a:t>
            </a:r>
            <a:r>
              <a:rPr sz="2800" dirty="0">
                <a:solidFill>
                  <a:srgbClr val="1B2944"/>
                </a:solidFill>
                <a:latin typeface="Corbel"/>
                <a:cs typeface="Corbel"/>
              </a:rPr>
              <a:t>y</a:t>
            </a:r>
            <a:r>
              <a:rPr sz="2800" spc="-65" dirty="0">
                <a:solidFill>
                  <a:srgbClr val="1B2944"/>
                </a:solidFill>
                <a:latin typeface="Corbel"/>
                <a:cs typeface="Corbel"/>
              </a:rPr>
              <a:t> </a:t>
            </a:r>
            <a:r>
              <a:rPr sz="2800" spc="-20" dirty="0">
                <a:solidFill>
                  <a:srgbClr val="1B2944"/>
                </a:solidFill>
                <a:latin typeface="Corbel"/>
                <a:cs typeface="Corbel"/>
              </a:rPr>
              <a:t>triangulation:</a:t>
            </a:r>
            <a:r>
              <a:rPr sz="2800" spc="-120" dirty="0">
                <a:solidFill>
                  <a:srgbClr val="1B2944"/>
                </a:solidFill>
                <a:latin typeface="Corbel"/>
                <a:cs typeface="Corbel"/>
              </a:rPr>
              <a:t> </a:t>
            </a:r>
            <a:r>
              <a:rPr sz="2800" spc="-10" dirty="0">
                <a:solidFill>
                  <a:srgbClr val="1B2944"/>
                </a:solidFill>
                <a:latin typeface="Corbel"/>
                <a:cs typeface="Corbel"/>
              </a:rPr>
              <a:t>triangulation</a:t>
            </a:r>
            <a:r>
              <a:rPr sz="2800" spc="-30" dirty="0">
                <a:solidFill>
                  <a:srgbClr val="1B2944"/>
                </a:solidFill>
                <a:latin typeface="Corbel"/>
                <a:cs typeface="Corbel"/>
              </a:rPr>
              <a:t> </a:t>
            </a:r>
            <a:r>
              <a:rPr lang="en-US" sz="2800" dirty="0">
                <a:solidFill>
                  <a:srgbClr val="1B2944"/>
                </a:solidFill>
                <a:latin typeface="Corbel"/>
                <a:cs typeface="Corbel"/>
              </a:rPr>
              <a:t>where </a:t>
            </a:r>
            <a:r>
              <a:rPr sz="2800" b="1" dirty="0">
                <a:solidFill>
                  <a:srgbClr val="1B2944"/>
                </a:solidFill>
                <a:latin typeface="Corbel"/>
                <a:cs typeface="Corbel"/>
              </a:rPr>
              <a:t>no</a:t>
            </a:r>
            <a:r>
              <a:rPr sz="2800" b="1" spc="-25" dirty="0">
                <a:solidFill>
                  <a:srgbClr val="1B2944"/>
                </a:solidFill>
                <a:latin typeface="Corbel"/>
                <a:cs typeface="Corbel"/>
              </a:rPr>
              <a:t> </a:t>
            </a:r>
            <a:r>
              <a:rPr sz="2800" b="1" dirty="0">
                <a:solidFill>
                  <a:srgbClr val="1B2944"/>
                </a:solidFill>
                <a:latin typeface="Corbel"/>
                <a:cs typeface="Corbel"/>
              </a:rPr>
              <a:t>point</a:t>
            </a:r>
            <a:r>
              <a:rPr sz="2800" spc="-20" dirty="0">
                <a:solidFill>
                  <a:srgbClr val="1B2944"/>
                </a:solidFill>
                <a:latin typeface="Corbel"/>
                <a:cs typeface="Corbel"/>
              </a:rPr>
              <a:t> </a:t>
            </a:r>
            <a:r>
              <a:rPr sz="2800" dirty="0">
                <a:solidFill>
                  <a:srgbClr val="1B2944"/>
                </a:solidFill>
                <a:latin typeface="Corbel"/>
                <a:cs typeface="Corbel"/>
              </a:rPr>
              <a:t>lies</a:t>
            </a:r>
            <a:r>
              <a:rPr sz="2800" spc="-10" dirty="0">
                <a:solidFill>
                  <a:srgbClr val="1B2944"/>
                </a:solidFill>
                <a:latin typeface="Corbel"/>
                <a:cs typeface="Corbel"/>
              </a:rPr>
              <a:t> </a:t>
            </a:r>
            <a:r>
              <a:rPr lang="en-US" sz="2800" b="1" dirty="0">
                <a:solidFill>
                  <a:srgbClr val="1B2944"/>
                </a:solidFill>
                <a:latin typeface="Corbel"/>
                <a:cs typeface="Corbel"/>
              </a:rPr>
              <a:t>inside</a:t>
            </a:r>
            <a:r>
              <a:rPr sz="2800" spc="-20" dirty="0">
                <a:solidFill>
                  <a:srgbClr val="1B2944"/>
                </a:solidFill>
                <a:latin typeface="Corbel"/>
                <a:cs typeface="Corbel"/>
              </a:rPr>
              <a:t> </a:t>
            </a:r>
            <a:r>
              <a:rPr sz="2800" dirty="0">
                <a:solidFill>
                  <a:srgbClr val="1B2944"/>
                </a:solidFill>
                <a:latin typeface="Corbel"/>
                <a:cs typeface="Corbel"/>
              </a:rPr>
              <a:t>any</a:t>
            </a:r>
            <a:r>
              <a:rPr sz="2800" spc="-20" dirty="0">
                <a:solidFill>
                  <a:srgbClr val="1B2944"/>
                </a:solidFill>
                <a:latin typeface="Corbel"/>
                <a:cs typeface="Corbel"/>
              </a:rPr>
              <a:t> </a:t>
            </a:r>
            <a:r>
              <a:rPr sz="2800" dirty="0">
                <a:solidFill>
                  <a:srgbClr val="1B2944"/>
                </a:solidFill>
                <a:latin typeface="Corbel"/>
                <a:cs typeface="Corbel"/>
              </a:rPr>
              <a:t>of</a:t>
            </a:r>
            <a:r>
              <a:rPr sz="2800" spc="-20" dirty="0">
                <a:solidFill>
                  <a:srgbClr val="1B2944"/>
                </a:solidFill>
                <a:latin typeface="Corbel"/>
                <a:cs typeface="Corbel"/>
              </a:rPr>
              <a:t> </a:t>
            </a:r>
            <a:r>
              <a:rPr sz="2800" dirty="0">
                <a:solidFill>
                  <a:srgbClr val="1B2944"/>
                </a:solidFill>
                <a:latin typeface="Corbel"/>
                <a:cs typeface="Corbel"/>
              </a:rPr>
              <a:t>the</a:t>
            </a:r>
            <a:r>
              <a:rPr sz="2800" spc="-20" dirty="0">
                <a:solidFill>
                  <a:srgbClr val="1B2944"/>
                </a:solidFill>
                <a:latin typeface="Corbel"/>
                <a:cs typeface="Corbel"/>
              </a:rPr>
              <a:t> </a:t>
            </a:r>
            <a:r>
              <a:rPr sz="2800" b="1" spc="-10" dirty="0">
                <a:solidFill>
                  <a:srgbClr val="1B2944"/>
                </a:solidFill>
                <a:latin typeface="Corbel"/>
                <a:cs typeface="Corbel"/>
              </a:rPr>
              <a:t>circumcircles</a:t>
            </a:r>
            <a:r>
              <a:rPr sz="2800" spc="-25" dirty="0">
                <a:solidFill>
                  <a:srgbClr val="1B2944"/>
                </a:solidFill>
                <a:latin typeface="Corbel"/>
                <a:cs typeface="Corbel"/>
              </a:rPr>
              <a:t> </a:t>
            </a:r>
            <a:r>
              <a:rPr sz="2800" dirty="0">
                <a:solidFill>
                  <a:srgbClr val="1B2944"/>
                </a:solidFill>
                <a:latin typeface="Corbel"/>
                <a:cs typeface="Corbel"/>
              </a:rPr>
              <a:t>of</a:t>
            </a:r>
            <a:r>
              <a:rPr sz="2800" spc="-20" dirty="0">
                <a:solidFill>
                  <a:srgbClr val="1B2944"/>
                </a:solidFill>
                <a:latin typeface="Corbel"/>
                <a:cs typeface="Corbel"/>
              </a:rPr>
              <a:t> </a:t>
            </a:r>
            <a:r>
              <a:rPr sz="2800" spc="-25" dirty="0">
                <a:solidFill>
                  <a:srgbClr val="1B2944"/>
                </a:solidFill>
                <a:latin typeface="Corbel"/>
                <a:cs typeface="Corbel"/>
              </a:rPr>
              <a:t>the</a:t>
            </a:r>
            <a:r>
              <a:rPr lang="en-US" sz="2800" spc="-25" dirty="0">
                <a:solidFill>
                  <a:srgbClr val="1B2944"/>
                </a:solidFill>
                <a:latin typeface="Corbel"/>
                <a:cs typeface="Corbel"/>
              </a:rPr>
              <a:t> </a:t>
            </a:r>
            <a:r>
              <a:rPr sz="2800" dirty="0">
                <a:solidFill>
                  <a:srgbClr val="1B2944"/>
                </a:solidFill>
                <a:latin typeface="Corbel"/>
                <a:cs typeface="Corbel"/>
              </a:rPr>
              <a:t>triangles</a:t>
            </a:r>
            <a:r>
              <a:rPr sz="2800" spc="-50" dirty="0">
                <a:solidFill>
                  <a:srgbClr val="1B2944"/>
                </a:solidFill>
                <a:latin typeface="Corbel"/>
                <a:cs typeface="Corbel"/>
              </a:rPr>
              <a:t> </a:t>
            </a:r>
            <a:r>
              <a:rPr sz="2800" dirty="0">
                <a:solidFill>
                  <a:srgbClr val="1B2944"/>
                </a:solidFill>
                <a:latin typeface="Corbel"/>
                <a:cs typeface="Corbel"/>
              </a:rPr>
              <a:t>in</a:t>
            </a:r>
            <a:r>
              <a:rPr sz="2800" spc="-60" dirty="0">
                <a:solidFill>
                  <a:srgbClr val="1B2944"/>
                </a:solidFill>
                <a:latin typeface="Corbel"/>
                <a:cs typeface="Corbel"/>
              </a:rPr>
              <a:t> </a:t>
            </a:r>
            <a:r>
              <a:rPr sz="2800" dirty="0">
                <a:solidFill>
                  <a:srgbClr val="1B2944"/>
                </a:solidFill>
                <a:latin typeface="Corbel"/>
                <a:cs typeface="Corbel"/>
              </a:rPr>
              <a:t>the</a:t>
            </a:r>
            <a:r>
              <a:rPr sz="2800" spc="-65" dirty="0">
                <a:solidFill>
                  <a:srgbClr val="1B2944"/>
                </a:solidFill>
                <a:latin typeface="Corbel"/>
                <a:cs typeface="Corbel"/>
              </a:rPr>
              <a:t> </a:t>
            </a:r>
            <a:r>
              <a:rPr sz="2800" spc="-10" dirty="0">
                <a:solidFill>
                  <a:srgbClr val="1B2944"/>
                </a:solidFill>
                <a:latin typeface="Corbel"/>
                <a:cs typeface="Corbel"/>
              </a:rPr>
              <a:t>network</a:t>
            </a:r>
            <a:r>
              <a:rPr lang="en-US" sz="2800" spc="-10" dirty="0">
                <a:solidFill>
                  <a:srgbClr val="1B2944"/>
                </a:solidFill>
                <a:latin typeface="Corbel"/>
                <a:cs typeface="Corbel"/>
              </a:rPr>
              <a:t>.</a:t>
            </a:r>
            <a:endParaRPr sz="2800" dirty="0">
              <a:latin typeface="Corbel"/>
              <a:cs typeface="Corbel"/>
            </a:endParaRPr>
          </a:p>
        </p:txBody>
      </p:sp>
      <p:grpSp>
        <p:nvGrpSpPr>
          <p:cNvPr id="4" name="object 4"/>
          <p:cNvGrpSpPr/>
          <p:nvPr/>
        </p:nvGrpSpPr>
        <p:grpSpPr>
          <a:xfrm>
            <a:off x="2127504" y="2921507"/>
            <a:ext cx="7512050" cy="3712845"/>
            <a:chOff x="2127504" y="2921507"/>
            <a:chExt cx="7512050" cy="3712845"/>
          </a:xfrm>
        </p:grpSpPr>
        <p:pic>
          <p:nvPicPr>
            <p:cNvPr id="5" name="object 5"/>
            <p:cNvPicPr/>
            <p:nvPr/>
          </p:nvPicPr>
          <p:blipFill>
            <a:blip r:embed="rId3" cstate="print"/>
            <a:stretch>
              <a:fillRect/>
            </a:stretch>
          </p:blipFill>
          <p:spPr>
            <a:xfrm>
              <a:off x="5978651" y="2921507"/>
              <a:ext cx="3660648" cy="3712464"/>
            </a:xfrm>
            <a:prstGeom prst="rect">
              <a:avLst/>
            </a:prstGeom>
          </p:spPr>
        </p:pic>
        <p:pic>
          <p:nvPicPr>
            <p:cNvPr id="6" name="object 6"/>
            <p:cNvPicPr/>
            <p:nvPr/>
          </p:nvPicPr>
          <p:blipFill>
            <a:blip r:embed="rId4" cstate="print"/>
            <a:stretch>
              <a:fillRect/>
            </a:stretch>
          </p:blipFill>
          <p:spPr>
            <a:xfrm>
              <a:off x="2127504" y="3221735"/>
              <a:ext cx="3270504" cy="3270504"/>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876546" y="2305557"/>
            <a:ext cx="2374900" cy="3263900"/>
            <a:chOff x="4876546" y="2305557"/>
            <a:chExt cx="2374900" cy="3263900"/>
          </a:xfrm>
        </p:grpSpPr>
        <p:sp>
          <p:nvSpPr>
            <p:cNvPr id="3" name="object 3"/>
            <p:cNvSpPr/>
            <p:nvPr/>
          </p:nvSpPr>
          <p:spPr>
            <a:xfrm>
              <a:off x="5005578" y="2436113"/>
              <a:ext cx="2115185" cy="3119120"/>
            </a:xfrm>
            <a:custGeom>
              <a:avLst/>
              <a:gdLst/>
              <a:ahLst/>
              <a:cxnLst/>
              <a:rect l="l" t="t" r="r" b="b"/>
              <a:pathLst>
                <a:path w="2115184" h="3119120">
                  <a:moveTo>
                    <a:pt x="2064512" y="2613914"/>
                  </a:moveTo>
                  <a:lnTo>
                    <a:pt x="1371600" y="1575816"/>
                  </a:lnTo>
                </a:path>
                <a:path w="2115184" h="3119120">
                  <a:moveTo>
                    <a:pt x="2104771" y="1367028"/>
                  </a:moveTo>
                  <a:lnTo>
                    <a:pt x="1307592" y="2952242"/>
                  </a:lnTo>
                </a:path>
                <a:path w="2115184" h="3119120">
                  <a:moveTo>
                    <a:pt x="1226947" y="151257"/>
                  </a:moveTo>
                  <a:lnTo>
                    <a:pt x="423672" y="0"/>
                  </a:lnTo>
                </a:path>
                <a:path w="2115184" h="3119120">
                  <a:moveTo>
                    <a:pt x="2114930" y="1368933"/>
                  </a:moveTo>
                  <a:lnTo>
                    <a:pt x="1226820" y="152400"/>
                  </a:lnTo>
                </a:path>
                <a:path w="2115184" h="3119120">
                  <a:moveTo>
                    <a:pt x="1381506" y="1698244"/>
                  </a:moveTo>
                  <a:lnTo>
                    <a:pt x="1226820" y="25908"/>
                  </a:lnTo>
                </a:path>
                <a:path w="2115184" h="3119120">
                  <a:moveTo>
                    <a:pt x="1298448" y="3118612"/>
                  </a:moveTo>
                  <a:lnTo>
                    <a:pt x="1381125" y="1446276"/>
                  </a:lnTo>
                </a:path>
                <a:path w="2115184" h="3119120">
                  <a:moveTo>
                    <a:pt x="0" y="2087118"/>
                  </a:moveTo>
                  <a:lnTo>
                    <a:pt x="1382141" y="1572768"/>
                  </a:lnTo>
                </a:path>
                <a:path w="2115184" h="3119120">
                  <a:moveTo>
                    <a:pt x="2111755" y="1368552"/>
                  </a:moveTo>
                  <a:lnTo>
                    <a:pt x="1382268" y="1572387"/>
                  </a:lnTo>
                </a:path>
                <a:path w="2115184" h="3119120">
                  <a:moveTo>
                    <a:pt x="2107565" y="1344168"/>
                  </a:moveTo>
                  <a:lnTo>
                    <a:pt x="2057400" y="2617724"/>
                  </a:lnTo>
                </a:path>
                <a:path w="2115184" h="3119120">
                  <a:moveTo>
                    <a:pt x="1298448" y="2993009"/>
                  </a:moveTo>
                  <a:lnTo>
                    <a:pt x="2067178" y="2630424"/>
                  </a:lnTo>
                </a:path>
                <a:path w="2115184" h="3119120">
                  <a:moveTo>
                    <a:pt x="1281938" y="2995295"/>
                  </a:moveTo>
                  <a:lnTo>
                    <a:pt x="0" y="2074164"/>
                  </a:lnTo>
                </a:path>
              </a:pathLst>
            </a:custGeom>
            <a:ln w="28575">
              <a:solidFill>
                <a:srgbClr val="1B2944"/>
              </a:solidFill>
            </a:ln>
          </p:spPr>
          <p:txBody>
            <a:bodyPr wrap="square" lIns="0" tIns="0" rIns="0" bIns="0" rtlCol="0"/>
            <a:lstStyle/>
            <a:p>
              <a:endParaRPr/>
            </a:p>
          </p:txBody>
        </p:sp>
        <p:pic>
          <p:nvPicPr>
            <p:cNvPr id="4" name="object 4"/>
            <p:cNvPicPr/>
            <p:nvPr/>
          </p:nvPicPr>
          <p:blipFill>
            <a:blip r:embed="rId3" cstate="print"/>
            <a:stretch>
              <a:fillRect/>
            </a:stretch>
          </p:blipFill>
          <p:spPr>
            <a:xfrm>
              <a:off x="6993636" y="3677411"/>
              <a:ext cx="251460" cy="252983"/>
            </a:xfrm>
            <a:prstGeom prst="rect">
              <a:avLst/>
            </a:prstGeom>
          </p:spPr>
        </p:pic>
        <p:sp>
          <p:nvSpPr>
            <p:cNvPr id="5" name="object 5"/>
            <p:cNvSpPr/>
            <p:nvPr/>
          </p:nvSpPr>
          <p:spPr>
            <a:xfrm>
              <a:off x="6993636" y="3677411"/>
              <a:ext cx="251460" cy="253365"/>
            </a:xfrm>
            <a:custGeom>
              <a:avLst/>
              <a:gdLst/>
              <a:ahLst/>
              <a:cxnLst/>
              <a:rect l="l" t="t" r="r" b="b"/>
              <a:pathLst>
                <a:path w="251459" h="253364">
                  <a:moveTo>
                    <a:pt x="0" y="126492"/>
                  </a:moveTo>
                  <a:lnTo>
                    <a:pt x="9876" y="77259"/>
                  </a:lnTo>
                  <a:lnTo>
                    <a:pt x="36814" y="37052"/>
                  </a:lnTo>
                  <a:lnTo>
                    <a:pt x="76777" y="9941"/>
                  </a:lnTo>
                  <a:lnTo>
                    <a:pt x="125730" y="0"/>
                  </a:lnTo>
                  <a:lnTo>
                    <a:pt x="174682" y="9941"/>
                  </a:lnTo>
                  <a:lnTo>
                    <a:pt x="214645" y="37052"/>
                  </a:lnTo>
                  <a:lnTo>
                    <a:pt x="241583" y="77259"/>
                  </a:lnTo>
                  <a:lnTo>
                    <a:pt x="251460" y="126492"/>
                  </a:lnTo>
                  <a:lnTo>
                    <a:pt x="241583" y="175724"/>
                  </a:lnTo>
                  <a:lnTo>
                    <a:pt x="214645" y="215931"/>
                  </a:lnTo>
                  <a:lnTo>
                    <a:pt x="174682" y="243042"/>
                  </a:lnTo>
                  <a:lnTo>
                    <a:pt x="125730" y="252983"/>
                  </a:lnTo>
                  <a:lnTo>
                    <a:pt x="76777" y="243042"/>
                  </a:lnTo>
                  <a:lnTo>
                    <a:pt x="36814" y="215931"/>
                  </a:lnTo>
                  <a:lnTo>
                    <a:pt x="9876" y="175724"/>
                  </a:lnTo>
                  <a:lnTo>
                    <a:pt x="0" y="126492"/>
                  </a:lnTo>
                  <a:close/>
                </a:path>
              </a:pathLst>
            </a:custGeom>
            <a:ln w="12700">
              <a:solidFill>
                <a:srgbClr val="111111"/>
              </a:solidFill>
            </a:ln>
          </p:spPr>
          <p:txBody>
            <a:bodyPr wrap="square" lIns="0" tIns="0" rIns="0" bIns="0" rtlCol="0"/>
            <a:lstStyle/>
            <a:p>
              <a:endParaRPr/>
            </a:p>
          </p:txBody>
        </p:sp>
        <p:pic>
          <p:nvPicPr>
            <p:cNvPr id="6" name="object 6"/>
            <p:cNvPicPr/>
            <p:nvPr/>
          </p:nvPicPr>
          <p:blipFill>
            <a:blip r:embed="rId4" cstate="print"/>
            <a:stretch>
              <a:fillRect/>
            </a:stretch>
          </p:blipFill>
          <p:spPr>
            <a:xfrm>
              <a:off x="6105144" y="2461259"/>
              <a:ext cx="252983" cy="251460"/>
            </a:xfrm>
            <a:prstGeom prst="rect">
              <a:avLst/>
            </a:prstGeom>
          </p:spPr>
        </p:pic>
        <p:sp>
          <p:nvSpPr>
            <p:cNvPr id="7" name="object 7"/>
            <p:cNvSpPr/>
            <p:nvPr/>
          </p:nvSpPr>
          <p:spPr>
            <a:xfrm>
              <a:off x="6105144" y="2461259"/>
              <a:ext cx="253365" cy="251460"/>
            </a:xfrm>
            <a:custGeom>
              <a:avLst/>
              <a:gdLst/>
              <a:ahLst/>
              <a:cxnLst/>
              <a:rect l="l" t="t" r="r" b="b"/>
              <a:pathLst>
                <a:path w="253364" h="251460">
                  <a:moveTo>
                    <a:pt x="0" y="125729"/>
                  </a:moveTo>
                  <a:lnTo>
                    <a:pt x="9941" y="76777"/>
                  </a:lnTo>
                  <a:lnTo>
                    <a:pt x="37052" y="36814"/>
                  </a:lnTo>
                  <a:lnTo>
                    <a:pt x="77259" y="9876"/>
                  </a:lnTo>
                  <a:lnTo>
                    <a:pt x="126491" y="0"/>
                  </a:lnTo>
                  <a:lnTo>
                    <a:pt x="175724" y="9876"/>
                  </a:lnTo>
                  <a:lnTo>
                    <a:pt x="215931" y="36814"/>
                  </a:lnTo>
                  <a:lnTo>
                    <a:pt x="243042" y="76777"/>
                  </a:lnTo>
                  <a:lnTo>
                    <a:pt x="252983" y="125729"/>
                  </a:lnTo>
                  <a:lnTo>
                    <a:pt x="243042" y="174682"/>
                  </a:lnTo>
                  <a:lnTo>
                    <a:pt x="215931" y="214645"/>
                  </a:lnTo>
                  <a:lnTo>
                    <a:pt x="175724" y="241583"/>
                  </a:lnTo>
                  <a:lnTo>
                    <a:pt x="126491" y="251460"/>
                  </a:lnTo>
                  <a:lnTo>
                    <a:pt x="77259" y="241583"/>
                  </a:lnTo>
                  <a:lnTo>
                    <a:pt x="37052" y="214645"/>
                  </a:lnTo>
                  <a:lnTo>
                    <a:pt x="9941" y="174682"/>
                  </a:lnTo>
                  <a:lnTo>
                    <a:pt x="0" y="125729"/>
                  </a:lnTo>
                  <a:close/>
                </a:path>
              </a:pathLst>
            </a:custGeom>
            <a:ln w="12700">
              <a:solidFill>
                <a:srgbClr val="111111"/>
              </a:solidFill>
            </a:ln>
          </p:spPr>
          <p:txBody>
            <a:bodyPr wrap="square" lIns="0" tIns="0" rIns="0" bIns="0" rtlCol="0"/>
            <a:lstStyle/>
            <a:p>
              <a:endParaRPr/>
            </a:p>
          </p:txBody>
        </p:sp>
        <p:pic>
          <p:nvPicPr>
            <p:cNvPr id="8" name="object 8"/>
            <p:cNvPicPr/>
            <p:nvPr/>
          </p:nvPicPr>
          <p:blipFill>
            <a:blip r:embed="rId5" cstate="print"/>
            <a:stretch>
              <a:fillRect/>
            </a:stretch>
          </p:blipFill>
          <p:spPr>
            <a:xfrm>
              <a:off x="5301996" y="2311907"/>
              <a:ext cx="252983" cy="251459"/>
            </a:xfrm>
            <a:prstGeom prst="rect">
              <a:avLst/>
            </a:prstGeom>
          </p:spPr>
        </p:pic>
        <p:sp>
          <p:nvSpPr>
            <p:cNvPr id="9" name="object 9"/>
            <p:cNvSpPr/>
            <p:nvPr/>
          </p:nvSpPr>
          <p:spPr>
            <a:xfrm>
              <a:off x="5301996" y="2311907"/>
              <a:ext cx="253365" cy="251460"/>
            </a:xfrm>
            <a:custGeom>
              <a:avLst/>
              <a:gdLst/>
              <a:ahLst/>
              <a:cxnLst/>
              <a:rect l="l" t="t" r="r" b="b"/>
              <a:pathLst>
                <a:path w="253364" h="251460">
                  <a:moveTo>
                    <a:pt x="0" y="125729"/>
                  </a:moveTo>
                  <a:lnTo>
                    <a:pt x="9941" y="76777"/>
                  </a:lnTo>
                  <a:lnTo>
                    <a:pt x="37052" y="36814"/>
                  </a:lnTo>
                  <a:lnTo>
                    <a:pt x="77259" y="9876"/>
                  </a:lnTo>
                  <a:lnTo>
                    <a:pt x="126491" y="0"/>
                  </a:lnTo>
                  <a:lnTo>
                    <a:pt x="175724" y="9876"/>
                  </a:lnTo>
                  <a:lnTo>
                    <a:pt x="215931" y="36814"/>
                  </a:lnTo>
                  <a:lnTo>
                    <a:pt x="243042" y="76777"/>
                  </a:lnTo>
                  <a:lnTo>
                    <a:pt x="252983" y="125729"/>
                  </a:lnTo>
                  <a:lnTo>
                    <a:pt x="243042" y="174682"/>
                  </a:lnTo>
                  <a:lnTo>
                    <a:pt x="215931" y="214645"/>
                  </a:lnTo>
                  <a:lnTo>
                    <a:pt x="175724" y="241583"/>
                  </a:lnTo>
                  <a:lnTo>
                    <a:pt x="126491" y="251459"/>
                  </a:lnTo>
                  <a:lnTo>
                    <a:pt x="77259" y="241583"/>
                  </a:lnTo>
                  <a:lnTo>
                    <a:pt x="37052" y="214645"/>
                  </a:lnTo>
                  <a:lnTo>
                    <a:pt x="9941" y="174682"/>
                  </a:lnTo>
                  <a:lnTo>
                    <a:pt x="0" y="125729"/>
                  </a:lnTo>
                  <a:close/>
                </a:path>
              </a:pathLst>
            </a:custGeom>
            <a:ln w="12700">
              <a:solidFill>
                <a:srgbClr val="111111"/>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6943344" y="4927091"/>
              <a:ext cx="251459" cy="251459"/>
            </a:xfrm>
            <a:prstGeom prst="rect">
              <a:avLst/>
            </a:prstGeom>
          </p:spPr>
        </p:pic>
        <p:sp>
          <p:nvSpPr>
            <p:cNvPr id="11" name="object 11"/>
            <p:cNvSpPr/>
            <p:nvPr/>
          </p:nvSpPr>
          <p:spPr>
            <a:xfrm>
              <a:off x="6943344" y="4927091"/>
              <a:ext cx="251460" cy="251460"/>
            </a:xfrm>
            <a:custGeom>
              <a:avLst/>
              <a:gdLst/>
              <a:ahLst/>
              <a:cxnLst/>
              <a:rect l="l" t="t" r="r" b="b"/>
              <a:pathLst>
                <a:path w="251459" h="251460">
                  <a:moveTo>
                    <a:pt x="0" y="125729"/>
                  </a:moveTo>
                  <a:lnTo>
                    <a:pt x="9876" y="76777"/>
                  </a:lnTo>
                  <a:lnTo>
                    <a:pt x="36814" y="36814"/>
                  </a:lnTo>
                  <a:lnTo>
                    <a:pt x="76777" y="9876"/>
                  </a:lnTo>
                  <a:lnTo>
                    <a:pt x="125729" y="0"/>
                  </a:lnTo>
                  <a:lnTo>
                    <a:pt x="174682" y="9876"/>
                  </a:lnTo>
                  <a:lnTo>
                    <a:pt x="214645" y="36814"/>
                  </a:lnTo>
                  <a:lnTo>
                    <a:pt x="241583" y="76777"/>
                  </a:lnTo>
                  <a:lnTo>
                    <a:pt x="251459" y="125729"/>
                  </a:lnTo>
                  <a:lnTo>
                    <a:pt x="241583" y="174682"/>
                  </a:lnTo>
                  <a:lnTo>
                    <a:pt x="214645" y="214645"/>
                  </a:lnTo>
                  <a:lnTo>
                    <a:pt x="174682" y="241583"/>
                  </a:lnTo>
                  <a:lnTo>
                    <a:pt x="125729" y="251459"/>
                  </a:lnTo>
                  <a:lnTo>
                    <a:pt x="76777" y="241583"/>
                  </a:lnTo>
                  <a:lnTo>
                    <a:pt x="36814" y="214645"/>
                  </a:lnTo>
                  <a:lnTo>
                    <a:pt x="9876" y="174682"/>
                  </a:lnTo>
                  <a:lnTo>
                    <a:pt x="0" y="125729"/>
                  </a:lnTo>
                  <a:close/>
                </a:path>
              </a:pathLst>
            </a:custGeom>
            <a:ln w="12700">
              <a:solidFill>
                <a:srgbClr val="111111"/>
              </a:solidFill>
            </a:ln>
          </p:spPr>
          <p:txBody>
            <a:bodyPr wrap="square" lIns="0" tIns="0" rIns="0" bIns="0" rtlCol="0"/>
            <a:lstStyle/>
            <a:p>
              <a:endParaRPr/>
            </a:p>
          </p:txBody>
        </p:sp>
        <p:pic>
          <p:nvPicPr>
            <p:cNvPr id="12" name="object 12"/>
            <p:cNvPicPr/>
            <p:nvPr/>
          </p:nvPicPr>
          <p:blipFill>
            <a:blip r:embed="rId7" cstate="print"/>
            <a:stretch>
              <a:fillRect/>
            </a:stretch>
          </p:blipFill>
          <p:spPr>
            <a:xfrm>
              <a:off x="6178296" y="5301995"/>
              <a:ext cx="251459" cy="251459"/>
            </a:xfrm>
            <a:prstGeom prst="rect">
              <a:avLst/>
            </a:prstGeom>
          </p:spPr>
        </p:pic>
        <p:sp>
          <p:nvSpPr>
            <p:cNvPr id="13" name="object 13"/>
            <p:cNvSpPr/>
            <p:nvPr/>
          </p:nvSpPr>
          <p:spPr>
            <a:xfrm>
              <a:off x="6178296" y="5301995"/>
              <a:ext cx="251460" cy="251460"/>
            </a:xfrm>
            <a:custGeom>
              <a:avLst/>
              <a:gdLst/>
              <a:ahLst/>
              <a:cxnLst/>
              <a:rect l="l" t="t" r="r" b="b"/>
              <a:pathLst>
                <a:path w="251460" h="251460">
                  <a:moveTo>
                    <a:pt x="0" y="125729"/>
                  </a:moveTo>
                  <a:lnTo>
                    <a:pt x="9876" y="76777"/>
                  </a:lnTo>
                  <a:lnTo>
                    <a:pt x="36814" y="36814"/>
                  </a:lnTo>
                  <a:lnTo>
                    <a:pt x="76777" y="9876"/>
                  </a:lnTo>
                  <a:lnTo>
                    <a:pt x="125729" y="0"/>
                  </a:lnTo>
                  <a:lnTo>
                    <a:pt x="174682" y="9876"/>
                  </a:lnTo>
                  <a:lnTo>
                    <a:pt x="214645" y="36814"/>
                  </a:lnTo>
                  <a:lnTo>
                    <a:pt x="241583" y="76777"/>
                  </a:lnTo>
                  <a:lnTo>
                    <a:pt x="251459" y="125729"/>
                  </a:lnTo>
                  <a:lnTo>
                    <a:pt x="241583" y="174682"/>
                  </a:lnTo>
                  <a:lnTo>
                    <a:pt x="214645" y="214645"/>
                  </a:lnTo>
                  <a:lnTo>
                    <a:pt x="174682" y="241583"/>
                  </a:lnTo>
                  <a:lnTo>
                    <a:pt x="125729" y="251459"/>
                  </a:lnTo>
                  <a:lnTo>
                    <a:pt x="76777" y="241583"/>
                  </a:lnTo>
                  <a:lnTo>
                    <a:pt x="36814" y="214645"/>
                  </a:lnTo>
                  <a:lnTo>
                    <a:pt x="9876" y="174682"/>
                  </a:lnTo>
                  <a:lnTo>
                    <a:pt x="0" y="125729"/>
                  </a:lnTo>
                  <a:close/>
                </a:path>
              </a:pathLst>
            </a:custGeom>
            <a:ln w="12700">
              <a:solidFill>
                <a:srgbClr val="111111"/>
              </a:solidFill>
            </a:ln>
          </p:spPr>
          <p:txBody>
            <a:bodyPr wrap="square" lIns="0" tIns="0" rIns="0" bIns="0" rtlCol="0"/>
            <a:lstStyle/>
            <a:p>
              <a:endParaRPr/>
            </a:p>
          </p:txBody>
        </p:sp>
        <p:pic>
          <p:nvPicPr>
            <p:cNvPr id="14" name="object 14"/>
            <p:cNvPicPr/>
            <p:nvPr/>
          </p:nvPicPr>
          <p:blipFill>
            <a:blip r:embed="rId8" cstate="print"/>
            <a:stretch>
              <a:fillRect/>
            </a:stretch>
          </p:blipFill>
          <p:spPr>
            <a:xfrm>
              <a:off x="6260592" y="3881627"/>
              <a:ext cx="251460" cy="251460"/>
            </a:xfrm>
            <a:prstGeom prst="rect">
              <a:avLst/>
            </a:prstGeom>
          </p:spPr>
        </p:pic>
        <p:sp>
          <p:nvSpPr>
            <p:cNvPr id="15" name="object 15"/>
            <p:cNvSpPr/>
            <p:nvPr/>
          </p:nvSpPr>
          <p:spPr>
            <a:xfrm>
              <a:off x="6260592" y="3881627"/>
              <a:ext cx="251460" cy="251460"/>
            </a:xfrm>
            <a:custGeom>
              <a:avLst/>
              <a:gdLst/>
              <a:ahLst/>
              <a:cxnLst/>
              <a:rect l="l" t="t" r="r" b="b"/>
              <a:pathLst>
                <a:path w="251459" h="251460">
                  <a:moveTo>
                    <a:pt x="0" y="125730"/>
                  </a:moveTo>
                  <a:lnTo>
                    <a:pt x="9876" y="76777"/>
                  </a:lnTo>
                  <a:lnTo>
                    <a:pt x="36814" y="36814"/>
                  </a:lnTo>
                  <a:lnTo>
                    <a:pt x="76777" y="9876"/>
                  </a:lnTo>
                  <a:lnTo>
                    <a:pt x="125730" y="0"/>
                  </a:lnTo>
                  <a:lnTo>
                    <a:pt x="174682" y="9876"/>
                  </a:lnTo>
                  <a:lnTo>
                    <a:pt x="214645" y="36814"/>
                  </a:lnTo>
                  <a:lnTo>
                    <a:pt x="241583" y="76777"/>
                  </a:lnTo>
                  <a:lnTo>
                    <a:pt x="251460" y="125730"/>
                  </a:lnTo>
                  <a:lnTo>
                    <a:pt x="241583" y="174682"/>
                  </a:lnTo>
                  <a:lnTo>
                    <a:pt x="214645" y="214645"/>
                  </a:lnTo>
                  <a:lnTo>
                    <a:pt x="174682" y="241583"/>
                  </a:lnTo>
                  <a:lnTo>
                    <a:pt x="125730" y="251460"/>
                  </a:lnTo>
                  <a:lnTo>
                    <a:pt x="76777" y="241583"/>
                  </a:lnTo>
                  <a:lnTo>
                    <a:pt x="36814" y="214645"/>
                  </a:lnTo>
                  <a:lnTo>
                    <a:pt x="9876" y="174682"/>
                  </a:lnTo>
                  <a:lnTo>
                    <a:pt x="0" y="125730"/>
                  </a:lnTo>
                  <a:close/>
                </a:path>
              </a:pathLst>
            </a:custGeom>
            <a:ln w="12700">
              <a:solidFill>
                <a:srgbClr val="111111"/>
              </a:solidFill>
            </a:ln>
          </p:spPr>
          <p:txBody>
            <a:bodyPr wrap="square" lIns="0" tIns="0" rIns="0" bIns="0" rtlCol="0"/>
            <a:lstStyle/>
            <a:p>
              <a:endParaRPr/>
            </a:p>
          </p:txBody>
        </p:sp>
        <p:pic>
          <p:nvPicPr>
            <p:cNvPr id="16" name="object 16"/>
            <p:cNvPicPr/>
            <p:nvPr/>
          </p:nvPicPr>
          <p:blipFill>
            <a:blip r:embed="rId9" cstate="print"/>
            <a:stretch>
              <a:fillRect/>
            </a:stretch>
          </p:blipFill>
          <p:spPr>
            <a:xfrm>
              <a:off x="4882896" y="4396739"/>
              <a:ext cx="251459" cy="251460"/>
            </a:xfrm>
            <a:prstGeom prst="rect">
              <a:avLst/>
            </a:prstGeom>
          </p:spPr>
        </p:pic>
        <p:sp>
          <p:nvSpPr>
            <p:cNvPr id="17" name="object 17"/>
            <p:cNvSpPr/>
            <p:nvPr/>
          </p:nvSpPr>
          <p:spPr>
            <a:xfrm>
              <a:off x="4882896" y="4396739"/>
              <a:ext cx="251460" cy="251460"/>
            </a:xfrm>
            <a:custGeom>
              <a:avLst/>
              <a:gdLst/>
              <a:ahLst/>
              <a:cxnLst/>
              <a:rect l="l" t="t" r="r" b="b"/>
              <a:pathLst>
                <a:path w="251460" h="251460">
                  <a:moveTo>
                    <a:pt x="0" y="125730"/>
                  </a:moveTo>
                  <a:lnTo>
                    <a:pt x="9876" y="76777"/>
                  </a:lnTo>
                  <a:lnTo>
                    <a:pt x="36814" y="36814"/>
                  </a:lnTo>
                  <a:lnTo>
                    <a:pt x="76777" y="9876"/>
                  </a:lnTo>
                  <a:lnTo>
                    <a:pt x="125729" y="0"/>
                  </a:lnTo>
                  <a:lnTo>
                    <a:pt x="174682" y="9876"/>
                  </a:lnTo>
                  <a:lnTo>
                    <a:pt x="214645" y="36814"/>
                  </a:lnTo>
                  <a:lnTo>
                    <a:pt x="241583" y="76777"/>
                  </a:lnTo>
                  <a:lnTo>
                    <a:pt x="251459" y="125730"/>
                  </a:lnTo>
                  <a:lnTo>
                    <a:pt x="241583" y="174682"/>
                  </a:lnTo>
                  <a:lnTo>
                    <a:pt x="214645" y="214645"/>
                  </a:lnTo>
                  <a:lnTo>
                    <a:pt x="174682" y="241583"/>
                  </a:lnTo>
                  <a:lnTo>
                    <a:pt x="125729" y="251460"/>
                  </a:lnTo>
                  <a:lnTo>
                    <a:pt x="76777" y="241583"/>
                  </a:lnTo>
                  <a:lnTo>
                    <a:pt x="36814" y="214645"/>
                  </a:lnTo>
                  <a:lnTo>
                    <a:pt x="9876" y="174682"/>
                  </a:lnTo>
                  <a:lnTo>
                    <a:pt x="0" y="125730"/>
                  </a:lnTo>
                  <a:close/>
                </a:path>
              </a:pathLst>
            </a:custGeom>
            <a:ln w="12700">
              <a:solidFill>
                <a:srgbClr val="111111"/>
              </a:solidFill>
            </a:ln>
          </p:spPr>
          <p:txBody>
            <a:bodyPr wrap="square" lIns="0" tIns="0" rIns="0" bIns="0" rtlCol="0"/>
            <a:lstStyle/>
            <a:p>
              <a:endParaRPr/>
            </a:p>
          </p:txBody>
        </p:sp>
      </p:grpSp>
      <p:sp>
        <p:nvSpPr>
          <p:cNvPr id="18" name="object 18"/>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Spatial</a:t>
            </a:r>
            <a:r>
              <a:rPr spc="-5" dirty="0"/>
              <a:t> </a:t>
            </a:r>
            <a:r>
              <a:rPr spc="-10" dirty="0"/>
              <a:t>graphs</a:t>
            </a:r>
            <a:r>
              <a:rPr lang="en-US" spc="-10" dirty="0"/>
              <a:t> (3)</a:t>
            </a:r>
            <a:endParaRPr spc="-10" dirty="0"/>
          </a:p>
        </p:txBody>
      </p:sp>
      <p:sp>
        <p:nvSpPr>
          <p:cNvPr id="19" name="object 19"/>
          <p:cNvSpPr txBox="1"/>
          <p:nvPr/>
        </p:nvSpPr>
        <p:spPr>
          <a:xfrm>
            <a:off x="8872855" y="1885569"/>
            <a:ext cx="21882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2944"/>
                </a:solidFill>
                <a:latin typeface="Corbel"/>
                <a:cs typeface="Corbel"/>
              </a:rPr>
              <a:t>Delauney</a:t>
            </a:r>
            <a:r>
              <a:rPr sz="1800" spc="-60" dirty="0">
                <a:solidFill>
                  <a:srgbClr val="1B2944"/>
                </a:solidFill>
                <a:latin typeface="Corbel"/>
                <a:cs typeface="Corbel"/>
              </a:rPr>
              <a:t> </a:t>
            </a:r>
            <a:r>
              <a:rPr sz="1800" spc="-10" dirty="0">
                <a:solidFill>
                  <a:srgbClr val="1B2944"/>
                </a:solidFill>
                <a:latin typeface="Corbel"/>
                <a:cs typeface="Corbel"/>
              </a:rPr>
              <a:t>triangulation</a:t>
            </a:r>
            <a:endParaRPr sz="1800">
              <a:latin typeface="Corbel"/>
              <a:cs typeface="Corbel"/>
            </a:endParaRPr>
          </a:p>
        </p:txBody>
      </p:sp>
      <p:sp>
        <p:nvSpPr>
          <p:cNvPr id="20" name="object 20"/>
          <p:cNvSpPr txBox="1"/>
          <p:nvPr/>
        </p:nvSpPr>
        <p:spPr>
          <a:xfrm>
            <a:off x="5641594" y="1888363"/>
            <a:ext cx="65913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B2944"/>
                </a:solidFill>
                <a:latin typeface="Corbel"/>
                <a:cs typeface="Corbel"/>
              </a:rPr>
              <a:t>Radius</a:t>
            </a:r>
            <a:endParaRPr sz="1800">
              <a:latin typeface="Corbel"/>
              <a:cs typeface="Corbel"/>
            </a:endParaRPr>
          </a:p>
        </p:txBody>
      </p:sp>
      <p:grpSp>
        <p:nvGrpSpPr>
          <p:cNvPr id="21" name="object 21"/>
          <p:cNvGrpSpPr/>
          <p:nvPr/>
        </p:nvGrpSpPr>
        <p:grpSpPr>
          <a:xfrm>
            <a:off x="3276346" y="3669538"/>
            <a:ext cx="266065" cy="264160"/>
            <a:chOff x="3276346" y="3669538"/>
            <a:chExt cx="266065" cy="264160"/>
          </a:xfrm>
        </p:grpSpPr>
        <p:pic>
          <p:nvPicPr>
            <p:cNvPr id="22" name="object 22"/>
            <p:cNvPicPr/>
            <p:nvPr/>
          </p:nvPicPr>
          <p:blipFill>
            <a:blip r:embed="rId10" cstate="print"/>
            <a:stretch>
              <a:fillRect/>
            </a:stretch>
          </p:blipFill>
          <p:spPr>
            <a:xfrm>
              <a:off x="3282696" y="3675888"/>
              <a:ext cx="252983" cy="251460"/>
            </a:xfrm>
            <a:prstGeom prst="rect">
              <a:avLst/>
            </a:prstGeom>
          </p:spPr>
        </p:pic>
        <p:sp>
          <p:nvSpPr>
            <p:cNvPr id="23" name="object 23"/>
            <p:cNvSpPr/>
            <p:nvPr/>
          </p:nvSpPr>
          <p:spPr>
            <a:xfrm>
              <a:off x="3282696" y="3675888"/>
              <a:ext cx="253365" cy="251460"/>
            </a:xfrm>
            <a:custGeom>
              <a:avLst/>
              <a:gdLst/>
              <a:ahLst/>
              <a:cxnLst/>
              <a:rect l="l" t="t" r="r" b="b"/>
              <a:pathLst>
                <a:path w="253364" h="251460">
                  <a:moveTo>
                    <a:pt x="0" y="125730"/>
                  </a:moveTo>
                  <a:lnTo>
                    <a:pt x="9941" y="76777"/>
                  </a:lnTo>
                  <a:lnTo>
                    <a:pt x="37052" y="36814"/>
                  </a:lnTo>
                  <a:lnTo>
                    <a:pt x="77259" y="9876"/>
                  </a:lnTo>
                  <a:lnTo>
                    <a:pt x="126491" y="0"/>
                  </a:lnTo>
                  <a:lnTo>
                    <a:pt x="175724" y="9876"/>
                  </a:lnTo>
                  <a:lnTo>
                    <a:pt x="215931" y="36814"/>
                  </a:lnTo>
                  <a:lnTo>
                    <a:pt x="243042" y="76777"/>
                  </a:lnTo>
                  <a:lnTo>
                    <a:pt x="252983" y="125730"/>
                  </a:lnTo>
                  <a:lnTo>
                    <a:pt x="243042" y="174682"/>
                  </a:lnTo>
                  <a:lnTo>
                    <a:pt x="215931" y="214645"/>
                  </a:lnTo>
                  <a:lnTo>
                    <a:pt x="175724" y="241583"/>
                  </a:lnTo>
                  <a:lnTo>
                    <a:pt x="126491" y="251460"/>
                  </a:lnTo>
                  <a:lnTo>
                    <a:pt x="77259" y="241583"/>
                  </a:lnTo>
                  <a:lnTo>
                    <a:pt x="37052" y="214645"/>
                  </a:lnTo>
                  <a:lnTo>
                    <a:pt x="9941" y="174682"/>
                  </a:lnTo>
                  <a:lnTo>
                    <a:pt x="0" y="125730"/>
                  </a:lnTo>
                  <a:close/>
                </a:path>
              </a:pathLst>
            </a:custGeom>
            <a:ln w="12700">
              <a:solidFill>
                <a:srgbClr val="111111"/>
              </a:solidFill>
            </a:ln>
          </p:spPr>
          <p:txBody>
            <a:bodyPr wrap="square" lIns="0" tIns="0" rIns="0" bIns="0" rtlCol="0"/>
            <a:lstStyle/>
            <a:p>
              <a:endParaRPr/>
            </a:p>
          </p:txBody>
        </p:sp>
      </p:grpSp>
      <p:grpSp>
        <p:nvGrpSpPr>
          <p:cNvPr id="24" name="object 24"/>
          <p:cNvGrpSpPr/>
          <p:nvPr/>
        </p:nvGrpSpPr>
        <p:grpSpPr>
          <a:xfrm>
            <a:off x="2387854" y="2453385"/>
            <a:ext cx="266065" cy="264160"/>
            <a:chOff x="2387854" y="2453385"/>
            <a:chExt cx="266065" cy="264160"/>
          </a:xfrm>
        </p:grpSpPr>
        <p:pic>
          <p:nvPicPr>
            <p:cNvPr id="25" name="object 25"/>
            <p:cNvPicPr/>
            <p:nvPr/>
          </p:nvPicPr>
          <p:blipFill>
            <a:blip r:embed="rId4" cstate="print"/>
            <a:stretch>
              <a:fillRect/>
            </a:stretch>
          </p:blipFill>
          <p:spPr>
            <a:xfrm>
              <a:off x="2394204" y="2459735"/>
              <a:ext cx="252983" cy="251460"/>
            </a:xfrm>
            <a:prstGeom prst="rect">
              <a:avLst/>
            </a:prstGeom>
          </p:spPr>
        </p:pic>
        <p:sp>
          <p:nvSpPr>
            <p:cNvPr id="26" name="object 26"/>
            <p:cNvSpPr/>
            <p:nvPr/>
          </p:nvSpPr>
          <p:spPr>
            <a:xfrm>
              <a:off x="2394204" y="2459735"/>
              <a:ext cx="253365" cy="251460"/>
            </a:xfrm>
            <a:custGeom>
              <a:avLst/>
              <a:gdLst/>
              <a:ahLst/>
              <a:cxnLst/>
              <a:rect l="l" t="t" r="r" b="b"/>
              <a:pathLst>
                <a:path w="253364" h="251460">
                  <a:moveTo>
                    <a:pt x="0" y="125729"/>
                  </a:moveTo>
                  <a:lnTo>
                    <a:pt x="9941" y="76777"/>
                  </a:lnTo>
                  <a:lnTo>
                    <a:pt x="37052" y="36814"/>
                  </a:lnTo>
                  <a:lnTo>
                    <a:pt x="77259" y="9876"/>
                  </a:lnTo>
                  <a:lnTo>
                    <a:pt x="126491" y="0"/>
                  </a:lnTo>
                  <a:lnTo>
                    <a:pt x="175724" y="9876"/>
                  </a:lnTo>
                  <a:lnTo>
                    <a:pt x="215931" y="36814"/>
                  </a:lnTo>
                  <a:lnTo>
                    <a:pt x="243042" y="76777"/>
                  </a:lnTo>
                  <a:lnTo>
                    <a:pt x="252983" y="125729"/>
                  </a:lnTo>
                  <a:lnTo>
                    <a:pt x="243042" y="174682"/>
                  </a:lnTo>
                  <a:lnTo>
                    <a:pt x="215931" y="214645"/>
                  </a:lnTo>
                  <a:lnTo>
                    <a:pt x="175724" y="241583"/>
                  </a:lnTo>
                  <a:lnTo>
                    <a:pt x="126491" y="251460"/>
                  </a:lnTo>
                  <a:lnTo>
                    <a:pt x="77259" y="241583"/>
                  </a:lnTo>
                  <a:lnTo>
                    <a:pt x="37052" y="214645"/>
                  </a:lnTo>
                  <a:lnTo>
                    <a:pt x="9941" y="174682"/>
                  </a:lnTo>
                  <a:lnTo>
                    <a:pt x="0" y="125729"/>
                  </a:lnTo>
                  <a:close/>
                </a:path>
              </a:pathLst>
            </a:custGeom>
            <a:ln w="12700">
              <a:solidFill>
                <a:srgbClr val="111111"/>
              </a:solidFill>
            </a:ln>
          </p:spPr>
          <p:txBody>
            <a:bodyPr wrap="square" lIns="0" tIns="0" rIns="0" bIns="0" rtlCol="0"/>
            <a:lstStyle/>
            <a:p>
              <a:endParaRPr/>
            </a:p>
          </p:txBody>
        </p:sp>
      </p:grpSp>
      <p:grpSp>
        <p:nvGrpSpPr>
          <p:cNvPr id="27" name="object 27"/>
          <p:cNvGrpSpPr/>
          <p:nvPr/>
        </p:nvGrpSpPr>
        <p:grpSpPr>
          <a:xfrm>
            <a:off x="1584705" y="2304033"/>
            <a:ext cx="266065" cy="264160"/>
            <a:chOff x="1584705" y="2304033"/>
            <a:chExt cx="266065" cy="264160"/>
          </a:xfrm>
        </p:grpSpPr>
        <p:pic>
          <p:nvPicPr>
            <p:cNvPr id="28" name="object 28"/>
            <p:cNvPicPr/>
            <p:nvPr/>
          </p:nvPicPr>
          <p:blipFill>
            <a:blip r:embed="rId5" cstate="print"/>
            <a:stretch>
              <a:fillRect/>
            </a:stretch>
          </p:blipFill>
          <p:spPr>
            <a:xfrm>
              <a:off x="1591055" y="2310383"/>
              <a:ext cx="252983" cy="251460"/>
            </a:xfrm>
            <a:prstGeom prst="rect">
              <a:avLst/>
            </a:prstGeom>
          </p:spPr>
        </p:pic>
        <p:sp>
          <p:nvSpPr>
            <p:cNvPr id="29" name="object 29"/>
            <p:cNvSpPr/>
            <p:nvPr/>
          </p:nvSpPr>
          <p:spPr>
            <a:xfrm>
              <a:off x="1591055" y="2310383"/>
              <a:ext cx="253365" cy="251460"/>
            </a:xfrm>
            <a:custGeom>
              <a:avLst/>
              <a:gdLst/>
              <a:ahLst/>
              <a:cxnLst/>
              <a:rect l="l" t="t" r="r" b="b"/>
              <a:pathLst>
                <a:path w="253364" h="251460">
                  <a:moveTo>
                    <a:pt x="0" y="125729"/>
                  </a:moveTo>
                  <a:lnTo>
                    <a:pt x="9941" y="76777"/>
                  </a:lnTo>
                  <a:lnTo>
                    <a:pt x="37052" y="36814"/>
                  </a:lnTo>
                  <a:lnTo>
                    <a:pt x="77259" y="9876"/>
                  </a:lnTo>
                  <a:lnTo>
                    <a:pt x="126492" y="0"/>
                  </a:lnTo>
                  <a:lnTo>
                    <a:pt x="175724" y="9876"/>
                  </a:lnTo>
                  <a:lnTo>
                    <a:pt x="215931" y="36814"/>
                  </a:lnTo>
                  <a:lnTo>
                    <a:pt x="243042" y="76777"/>
                  </a:lnTo>
                  <a:lnTo>
                    <a:pt x="252983" y="125729"/>
                  </a:lnTo>
                  <a:lnTo>
                    <a:pt x="243042" y="174682"/>
                  </a:lnTo>
                  <a:lnTo>
                    <a:pt x="215931" y="214645"/>
                  </a:lnTo>
                  <a:lnTo>
                    <a:pt x="175724" y="241583"/>
                  </a:lnTo>
                  <a:lnTo>
                    <a:pt x="126492" y="251460"/>
                  </a:lnTo>
                  <a:lnTo>
                    <a:pt x="77259" y="241583"/>
                  </a:lnTo>
                  <a:lnTo>
                    <a:pt x="37052" y="214645"/>
                  </a:lnTo>
                  <a:lnTo>
                    <a:pt x="9941" y="174682"/>
                  </a:lnTo>
                  <a:lnTo>
                    <a:pt x="0" y="125729"/>
                  </a:lnTo>
                  <a:close/>
                </a:path>
              </a:pathLst>
            </a:custGeom>
            <a:ln w="12700">
              <a:solidFill>
                <a:srgbClr val="111111"/>
              </a:solidFill>
            </a:ln>
          </p:spPr>
          <p:txBody>
            <a:bodyPr wrap="square" lIns="0" tIns="0" rIns="0" bIns="0" rtlCol="0"/>
            <a:lstStyle/>
            <a:p>
              <a:endParaRPr/>
            </a:p>
          </p:txBody>
        </p:sp>
      </p:grpSp>
      <p:grpSp>
        <p:nvGrpSpPr>
          <p:cNvPr id="30" name="object 30"/>
          <p:cNvGrpSpPr/>
          <p:nvPr/>
        </p:nvGrpSpPr>
        <p:grpSpPr>
          <a:xfrm>
            <a:off x="3226054" y="4919217"/>
            <a:ext cx="264160" cy="264160"/>
            <a:chOff x="3226054" y="4919217"/>
            <a:chExt cx="264160" cy="264160"/>
          </a:xfrm>
        </p:grpSpPr>
        <p:pic>
          <p:nvPicPr>
            <p:cNvPr id="31" name="object 31"/>
            <p:cNvPicPr/>
            <p:nvPr/>
          </p:nvPicPr>
          <p:blipFill>
            <a:blip r:embed="rId11" cstate="print"/>
            <a:stretch>
              <a:fillRect/>
            </a:stretch>
          </p:blipFill>
          <p:spPr>
            <a:xfrm>
              <a:off x="3232404" y="4925567"/>
              <a:ext cx="251459" cy="251459"/>
            </a:xfrm>
            <a:prstGeom prst="rect">
              <a:avLst/>
            </a:prstGeom>
          </p:spPr>
        </p:pic>
        <p:sp>
          <p:nvSpPr>
            <p:cNvPr id="32" name="object 32"/>
            <p:cNvSpPr/>
            <p:nvPr/>
          </p:nvSpPr>
          <p:spPr>
            <a:xfrm>
              <a:off x="3232404" y="4925567"/>
              <a:ext cx="251460" cy="251460"/>
            </a:xfrm>
            <a:custGeom>
              <a:avLst/>
              <a:gdLst/>
              <a:ahLst/>
              <a:cxnLst/>
              <a:rect l="l" t="t" r="r" b="b"/>
              <a:pathLst>
                <a:path w="251460" h="251460">
                  <a:moveTo>
                    <a:pt x="0" y="125729"/>
                  </a:moveTo>
                  <a:lnTo>
                    <a:pt x="9876" y="76777"/>
                  </a:lnTo>
                  <a:lnTo>
                    <a:pt x="36814" y="36814"/>
                  </a:lnTo>
                  <a:lnTo>
                    <a:pt x="76777" y="9876"/>
                  </a:lnTo>
                  <a:lnTo>
                    <a:pt x="125730" y="0"/>
                  </a:lnTo>
                  <a:lnTo>
                    <a:pt x="174682" y="9876"/>
                  </a:lnTo>
                  <a:lnTo>
                    <a:pt x="214645" y="36814"/>
                  </a:lnTo>
                  <a:lnTo>
                    <a:pt x="241583" y="76777"/>
                  </a:lnTo>
                  <a:lnTo>
                    <a:pt x="251459" y="125729"/>
                  </a:lnTo>
                  <a:lnTo>
                    <a:pt x="241583" y="174682"/>
                  </a:lnTo>
                  <a:lnTo>
                    <a:pt x="214645" y="214645"/>
                  </a:lnTo>
                  <a:lnTo>
                    <a:pt x="174682" y="241583"/>
                  </a:lnTo>
                  <a:lnTo>
                    <a:pt x="125730" y="251459"/>
                  </a:lnTo>
                  <a:lnTo>
                    <a:pt x="76777" y="241583"/>
                  </a:lnTo>
                  <a:lnTo>
                    <a:pt x="36814" y="214645"/>
                  </a:lnTo>
                  <a:lnTo>
                    <a:pt x="9876" y="174682"/>
                  </a:lnTo>
                  <a:lnTo>
                    <a:pt x="0" y="125729"/>
                  </a:lnTo>
                  <a:close/>
                </a:path>
              </a:pathLst>
            </a:custGeom>
            <a:ln w="12700">
              <a:solidFill>
                <a:srgbClr val="111111"/>
              </a:solidFill>
            </a:ln>
          </p:spPr>
          <p:txBody>
            <a:bodyPr wrap="square" lIns="0" tIns="0" rIns="0" bIns="0" rtlCol="0"/>
            <a:lstStyle/>
            <a:p>
              <a:endParaRPr/>
            </a:p>
          </p:txBody>
        </p:sp>
      </p:grpSp>
      <p:grpSp>
        <p:nvGrpSpPr>
          <p:cNvPr id="33" name="object 33"/>
          <p:cNvGrpSpPr/>
          <p:nvPr/>
        </p:nvGrpSpPr>
        <p:grpSpPr>
          <a:xfrm>
            <a:off x="2461005" y="5294121"/>
            <a:ext cx="264160" cy="264160"/>
            <a:chOff x="2461005" y="5294121"/>
            <a:chExt cx="264160" cy="264160"/>
          </a:xfrm>
        </p:grpSpPr>
        <p:pic>
          <p:nvPicPr>
            <p:cNvPr id="34" name="object 34"/>
            <p:cNvPicPr/>
            <p:nvPr/>
          </p:nvPicPr>
          <p:blipFill>
            <a:blip r:embed="rId7" cstate="print"/>
            <a:stretch>
              <a:fillRect/>
            </a:stretch>
          </p:blipFill>
          <p:spPr>
            <a:xfrm>
              <a:off x="2467355" y="5300471"/>
              <a:ext cx="251460" cy="251459"/>
            </a:xfrm>
            <a:prstGeom prst="rect">
              <a:avLst/>
            </a:prstGeom>
          </p:spPr>
        </p:pic>
        <p:sp>
          <p:nvSpPr>
            <p:cNvPr id="35" name="object 35"/>
            <p:cNvSpPr/>
            <p:nvPr/>
          </p:nvSpPr>
          <p:spPr>
            <a:xfrm>
              <a:off x="2467355" y="5300471"/>
              <a:ext cx="251460" cy="251460"/>
            </a:xfrm>
            <a:custGeom>
              <a:avLst/>
              <a:gdLst/>
              <a:ahLst/>
              <a:cxnLst/>
              <a:rect l="l" t="t" r="r" b="b"/>
              <a:pathLst>
                <a:path w="251460" h="251460">
                  <a:moveTo>
                    <a:pt x="0" y="125729"/>
                  </a:moveTo>
                  <a:lnTo>
                    <a:pt x="9876" y="76777"/>
                  </a:lnTo>
                  <a:lnTo>
                    <a:pt x="36814" y="36814"/>
                  </a:lnTo>
                  <a:lnTo>
                    <a:pt x="76777" y="9876"/>
                  </a:lnTo>
                  <a:lnTo>
                    <a:pt x="125730" y="0"/>
                  </a:lnTo>
                  <a:lnTo>
                    <a:pt x="174682" y="9876"/>
                  </a:lnTo>
                  <a:lnTo>
                    <a:pt x="214645" y="36814"/>
                  </a:lnTo>
                  <a:lnTo>
                    <a:pt x="241583" y="76777"/>
                  </a:lnTo>
                  <a:lnTo>
                    <a:pt x="251460" y="125729"/>
                  </a:lnTo>
                  <a:lnTo>
                    <a:pt x="241583" y="174682"/>
                  </a:lnTo>
                  <a:lnTo>
                    <a:pt x="214645" y="214645"/>
                  </a:lnTo>
                  <a:lnTo>
                    <a:pt x="174682" y="241583"/>
                  </a:lnTo>
                  <a:lnTo>
                    <a:pt x="125730" y="251459"/>
                  </a:lnTo>
                  <a:lnTo>
                    <a:pt x="76777" y="241583"/>
                  </a:lnTo>
                  <a:lnTo>
                    <a:pt x="36814" y="214645"/>
                  </a:lnTo>
                  <a:lnTo>
                    <a:pt x="9876" y="174682"/>
                  </a:lnTo>
                  <a:lnTo>
                    <a:pt x="0" y="125729"/>
                  </a:lnTo>
                  <a:close/>
                </a:path>
              </a:pathLst>
            </a:custGeom>
            <a:ln w="12700">
              <a:solidFill>
                <a:srgbClr val="111111"/>
              </a:solidFill>
            </a:ln>
          </p:spPr>
          <p:txBody>
            <a:bodyPr wrap="square" lIns="0" tIns="0" rIns="0" bIns="0" rtlCol="0"/>
            <a:lstStyle/>
            <a:p>
              <a:endParaRPr/>
            </a:p>
          </p:txBody>
        </p:sp>
      </p:grpSp>
      <p:grpSp>
        <p:nvGrpSpPr>
          <p:cNvPr id="36" name="object 36"/>
          <p:cNvGrpSpPr/>
          <p:nvPr/>
        </p:nvGrpSpPr>
        <p:grpSpPr>
          <a:xfrm>
            <a:off x="2543301" y="3873753"/>
            <a:ext cx="264160" cy="264160"/>
            <a:chOff x="2543301" y="3873753"/>
            <a:chExt cx="264160" cy="264160"/>
          </a:xfrm>
        </p:grpSpPr>
        <p:pic>
          <p:nvPicPr>
            <p:cNvPr id="37" name="object 37"/>
            <p:cNvPicPr/>
            <p:nvPr/>
          </p:nvPicPr>
          <p:blipFill>
            <a:blip r:embed="rId12" cstate="print"/>
            <a:stretch>
              <a:fillRect/>
            </a:stretch>
          </p:blipFill>
          <p:spPr>
            <a:xfrm>
              <a:off x="2549651" y="3880103"/>
              <a:ext cx="251460" cy="251459"/>
            </a:xfrm>
            <a:prstGeom prst="rect">
              <a:avLst/>
            </a:prstGeom>
          </p:spPr>
        </p:pic>
        <p:sp>
          <p:nvSpPr>
            <p:cNvPr id="38" name="object 38"/>
            <p:cNvSpPr/>
            <p:nvPr/>
          </p:nvSpPr>
          <p:spPr>
            <a:xfrm>
              <a:off x="2549651" y="3880103"/>
              <a:ext cx="251460" cy="251460"/>
            </a:xfrm>
            <a:custGeom>
              <a:avLst/>
              <a:gdLst/>
              <a:ahLst/>
              <a:cxnLst/>
              <a:rect l="l" t="t" r="r" b="b"/>
              <a:pathLst>
                <a:path w="251460" h="251460">
                  <a:moveTo>
                    <a:pt x="0" y="125730"/>
                  </a:moveTo>
                  <a:lnTo>
                    <a:pt x="9876" y="76777"/>
                  </a:lnTo>
                  <a:lnTo>
                    <a:pt x="36814" y="36814"/>
                  </a:lnTo>
                  <a:lnTo>
                    <a:pt x="76777" y="9876"/>
                  </a:lnTo>
                  <a:lnTo>
                    <a:pt x="125730" y="0"/>
                  </a:lnTo>
                  <a:lnTo>
                    <a:pt x="174682" y="9876"/>
                  </a:lnTo>
                  <a:lnTo>
                    <a:pt x="214645" y="36814"/>
                  </a:lnTo>
                  <a:lnTo>
                    <a:pt x="241583" y="76777"/>
                  </a:lnTo>
                  <a:lnTo>
                    <a:pt x="251460" y="125730"/>
                  </a:lnTo>
                  <a:lnTo>
                    <a:pt x="241583" y="174682"/>
                  </a:lnTo>
                  <a:lnTo>
                    <a:pt x="214645" y="214645"/>
                  </a:lnTo>
                  <a:lnTo>
                    <a:pt x="174682" y="241583"/>
                  </a:lnTo>
                  <a:lnTo>
                    <a:pt x="125730" y="251460"/>
                  </a:lnTo>
                  <a:lnTo>
                    <a:pt x="76777" y="241583"/>
                  </a:lnTo>
                  <a:lnTo>
                    <a:pt x="36814" y="214645"/>
                  </a:lnTo>
                  <a:lnTo>
                    <a:pt x="9876" y="174682"/>
                  </a:lnTo>
                  <a:lnTo>
                    <a:pt x="0" y="125730"/>
                  </a:lnTo>
                  <a:close/>
                </a:path>
              </a:pathLst>
            </a:custGeom>
            <a:ln w="12700">
              <a:solidFill>
                <a:srgbClr val="111111"/>
              </a:solidFill>
            </a:ln>
          </p:spPr>
          <p:txBody>
            <a:bodyPr wrap="square" lIns="0" tIns="0" rIns="0" bIns="0" rtlCol="0"/>
            <a:lstStyle/>
            <a:p>
              <a:endParaRPr/>
            </a:p>
          </p:txBody>
        </p:sp>
      </p:grpSp>
      <p:grpSp>
        <p:nvGrpSpPr>
          <p:cNvPr id="39" name="object 39"/>
          <p:cNvGrpSpPr/>
          <p:nvPr/>
        </p:nvGrpSpPr>
        <p:grpSpPr>
          <a:xfrm>
            <a:off x="1165605" y="4387341"/>
            <a:ext cx="264160" cy="266065"/>
            <a:chOff x="1165605" y="4387341"/>
            <a:chExt cx="264160" cy="266065"/>
          </a:xfrm>
        </p:grpSpPr>
        <p:pic>
          <p:nvPicPr>
            <p:cNvPr id="40" name="object 40"/>
            <p:cNvPicPr/>
            <p:nvPr/>
          </p:nvPicPr>
          <p:blipFill>
            <a:blip r:embed="rId13" cstate="print"/>
            <a:stretch>
              <a:fillRect/>
            </a:stretch>
          </p:blipFill>
          <p:spPr>
            <a:xfrm>
              <a:off x="1171955" y="4393691"/>
              <a:ext cx="251459" cy="252983"/>
            </a:xfrm>
            <a:prstGeom prst="rect">
              <a:avLst/>
            </a:prstGeom>
          </p:spPr>
        </p:pic>
        <p:sp>
          <p:nvSpPr>
            <p:cNvPr id="41" name="object 41"/>
            <p:cNvSpPr/>
            <p:nvPr/>
          </p:nvSpPr>
          <p:spPr>
            <a:xfrm>
              <a:off x="1171955" y="4393691"/>
              <a:ext cx="251460" cy="253365"/>
            </a:xfrm>
            <a:custGeom>
              <a:avLst/>
              <a:gdLst/>
              <a:ahLst/>
              <a:cxnLst/>
              <a:rect l="l" t="t" r="r" b="b"/>
              <a:pathLst>
                <a:path w="251459" h="253364">
                  <a:moveTo>
                    <a:pt x="0" y="126491"/>
                  </a:moveTo>
                  <a:lnTo>
                    <a:pt x="9879" y="77259"/>
                  </a:lnTo>
                  <a:lnTo>
                    <a:pt x="36823" y="37052"/>
                  </a:lnTo>
                  <a:lnTo>
                    <a:pt x="76788" y="9941"/>
                  </a:lnTo>
                  <a:lnTo>
                    <a:pt x="125730" y="0"/>
                  </a:lnTo>
                  <a:lnTo>
                    <a:pt x="174682" y="9941"/>
                  </a:lnTo>
                  <a:lnTo>
                    <a:pt x="214645" y="37052"/>
                  </a:lnTo>
                  <a:lnTo>
                    <a:pt x="241583" y="77259"/>
                  </a:lnTo>
                  <a:lnTo>
                    <a:pt x="251459" y="126491"/>
                  </a:lnTo>
                  <a:lnTo>
                    <a:pt x="241583" y="175724"/>
                  </a:lnTo>
                  <a:lnTo>
                    <a:pt x="214645" y="215931"/>
                  </a:lnTo>
                  <a:lnTo>
                    <a:pt x="174682" y="243042"/>
                  </a:lnTo>
                  <a:lnTo>
                    <a:pt x="125730" y="252983"/>
                  </a:lnTo>
                  <a:lnTo>
                    <a:pt x="76788" y="243042"/>
                  </a:lnTo>
                  <a:lnTo>
                    <a:pt x="36823" y="215931"/>
                  </a:lnTo>
                  <a:lnTo>
                    <a:pt x="9879" y="175724"/>
                  </a:lnTo>
                  <a:lnTo>
                    <a:pt x="0" y="126491"/>
                  </a:lnTo>
                  <a:close/>
                </a:path>
              </a:pathLst>
            </a:custGeom>
            <a:ln w="12699">
              <a:solidFill>
                <a:srgbClr val="111111"/>
              </a:solidFill>
            </a:ln>
          </p:spPr>
          <p:txBody>
            <a:bodyPr wrap="square" lIns="0" tIns="0" rIns="0" bIns="0" rtlCol="0"/>
            <a:lstStyle/>
            <a:p>
              <a:endParaRPr/>
            </a:p>
          </p:txBody>
        </p:sp>
      </p:grpSp>
      <p:grpSp>
        <p:nvGrpSpPr>
          <p:cNvPr id="42" name="object 42"/>
          <p:cNvGrpSpPr/>
          <p:nvPr/>
        </p:nvGrpSpPr>
        <p:grpSpPr>
          <a:xfrm>
            <a:off x="8787130" y="2304033"/>
            <a:ext cx="2374900" cy="3263900"/>
            <a:chOff x="8787130" y="2304033"/>
            <a:chExt cx="2374900" cy="3263900"/>
          </a:xfrm>
        </p:grpSpPr>
        <p:sp>
          <p:nvSpPr>
            <p:cNvPr id="43" name="object 43"/>
            <p:cNvSpPr/>
            <p:nvPr/>
          </p:nvSpPr>
          <p:spPr>
            <a:xfrm>
              <a:off x="8916162" y="2425445"/>
              <a:ext cx="2115185" cy="3128010"/>
            </a:xfrm>
            <a:custGeom>
              <a:avLst/>
              <a:gdLst/>
              <a:ahLst/>
              <a:cxnLst/>
              <a:rect l="l" t="t" r="r" b="b"/>
              <a:pathLst>
                <a:path w="2115184" h="3128010">
                  <a:moveTo>
                    <a:pt x="424053" y="9143"/>
                  </a:moveTo>
                  <a:lnTo>
                    <a:pt x="0" y="2095118"/>
                  </a:lnTo>
                </a:path>
                <a:path w="2115184" h="3128010">
                  <a:moveTo>
                    <a:pt x="1226947" y="160400"/>
                  </a:moveTo>
                  <a:lnTo>
                    <a:pt x="423672" y="9143"/>
                  </a:lnTo>
                </a:path>
                <a:path w="2115184" h="3128010">
                  <a:moveTo>
                    <a:pt x="2114931" y="1378077"/>
                  </a:moveTo>
                  <a:lnTo>
                    <a:pt x="1226820" y="161543"/>
                  </a:lnTo>
                </a:path>
                <a:path w="2115184" h="3128010">
                  <a:moveTo>
                    <a:pt x="1381506" y="1707387"/>
                  </a:moveTo>
                  <a:lnTo>
                    <a:pt x="1226820" y="35051"/>
                  </a:lnTo>
                </a:path>
                <a:path w="2115184" h="3128010">
                  <a:moveTo>
                    <a:pt x="1298448" y="3127755"/>
                  </a:moveTo>
                  <a:lnTo>
                    <a:pt x="1381125" y="1455420"/>
                  </a:lnTo>
                </a:path>
                <a:path w="2115184" h="3128010">
                  <a:moveTo>
                    <a:pt x="2045843" y="2626867"/>
                  </a:moveTo>
                  <a:lnTo>
                    <a:pt x="423672" y="0"/>
                  </a:lnTo>
                </a:path>
                <a:path w="2115184" h="3128010">
                  <a:moveTo>
                    <a:pt x="0" y="2096261"/>
                  </a:moveTo>
                  <a:lnTo>
                    <a:pt x="1382141" y="1581911"/>
                  </a:lnTo>
                </a:path>
                <a:path w="2115184" h="3128010">
                  <a:moveTo>
                    <a:pt x="2110232" y="1377695"/>
                  </a:moveTo>
                  <a:lnTo>
                    <a:pt x="1380744" y="1581530"/>
                  </a:lnTo>
                </a:path>
                <a:path w="2115184" h="3128010">
                  <a:moveTo>
                    <a:pt x="2107565" y="1353311"/>
                  </a:moveTo>
                  <a:lnTo>
                    <a:pt x="2057400" y="2626867"/>
                  </a:lnTo>
                </a:path>
                <a:path w="2115184" h="3128010">
                  <a:moveTo>
                    <a:pt x="1298448" y="3002153"/>
                  </a:moveTo>
                  <a:lnTo>
                    <a:pt x="2067179" y="2639567"/>
                  </a:lnTo>
                </a:path>
                <a:path w="2115184" h="3128010">
                  <a:moveTo>
                    <a:pt x="1281938" y="3004439"/>
                  </a:moveTo>
                  <a:lnTo>
                    <a:pt x="0" y="2083308"/>
                  </a:lnTo>
                </a:path>
              </a:pathLst>
            </a:custGeom>
            <a:ln w="28575">
              <a:solidFill>
                <a:srgbClr val="1B2944"/>
              </a:solidFill>
            </a:ln>
          </p:spPr>
          <p:txBody>
            <a:bodyPr wrap="square" lIns="0" tIns="0" rIns="0" bIns="0" rtlCol="0"/>
            <a:lstStyle/>
            <a:p>
              <a:endParaRPr/>
            </a:p>
          </p:txBody>
        </p:sp>
        <p:pic>
          <p:nvPicPr>
            <p:cNvPr id="44" name="object 44"/>
            <p:cNvPicPr/>
            <p:nvPr/>
          </p:nvPicPr>
          <p:blipFill>
            <a:blip r:embed="rId14" cstate="print"/>
            <a:stretch>
              <a:fillRect/>
            </a:stretch>
          </p:blipFill>
          <p:spPr>
            <a:xfrm>
              <a:off x="10904220" y="3675887"/>
              <a:ext cx="251459" cy="251460"/>
            </a:xfrm>
            <a:prstGeom prst="rect">
              <a:avLst/>
            </a:prstGeom>
          </p:spPr>
        </p:pic>
        <p:sp>
          <p:nvSpPr>
            <p:cNvPr id="45" name="object 45"/>
            <p:cNvSpPr/>
            <p:nvPr/>
          </p:nvSpPr>
          <p:spPr>
            <a:xfrm>
              <a:off x="10904220" y="3675887"/>
              <a:ext cx="251460" cy="251460"/>
            </a:xfrm>
            <a:custGeom>
              <a:avLst/>
              <a:gdLst/>
              <a:ahLst/>
              <a:cxnLst/>
              <a:rect l="l" t="t" r="r" b="b"/>
              <a:pathLst>
                <a:path w="251459" h="251460">
                  <a:moveTo>
                    <a:pt x="0" y="125730"/>
                  </a:moveTo>
                  <a:lnTo>
                    <a:pt x="9876" y="76777"/>
                  </a:lnTo>
                  <a:lnTo>
                    <a:pt x="36814" y="36814"/>
                  </a:lnTo>
                  <a:lnTo>
                    <a:pt x="76777" y="9876"/>
                  </a:lnTo>
                  <a:lnTo>
                    <a:pt x="125729" y="0"/>
                  </a:lnTo>
                  <a:lnTo>
                    <a:pt x="174682" y="9876"/>
                  </a:lnTo>
                  <a:lnTo>
                    <a:pt x="214645" y="36814"/>
                  </a:lnTo>
                  <a:lnTo>
                    <a:pt x="241583" y="76777"/>
                  </a:lnTo>
                  <a:lnTo>
                    <a:pt x="251459" y="125730"/>
                  </a:lnTo>
                  <a:lnTo>
                    <a:pt x="241583" y="174682"/>
                  </a:lnTo>
                  <a:lnTo>
                    <a:pt x="214645" y="214645"/>
                  </a:lnTo>
                  <a:lnTo>
                    <a:pt x="174682" y="241583"/>
                  </a:lnTo>
                  <a:lnTo>
                    <a:pt x="125729" y="251460"/>
                  </a:lnTo>
                  <a:lnTo>
                    <a:pt x="76777" y="241583"/>
                  </a:lnTo>
                  <a:lnTo>
                    <a:pt x="36814" y="214645"/>
                  </a:lnTo>
                  <a:lnTo>
                    <a:pt x="9876" y="174682"/>
                  </a:lnTo>
                  <a:lnTo>
                    <a:pt x="0" y="125730"/>
                  </a:lnTo>
                  <a:close/>
                </a:path>
              </a:pathLst>
            </a:custGeom>
            <a:ln w="12700">
              <a:solidFill>
                <a:srgbClr val="111111"/>
              </a:solidFill>
            </a:ln>
          </p:spPr>
          <p:txBody>
            <a:bodyPr wrap="square" lIns="0" tIns="0" rIns="0" bIns="0" rtlCol="0"/>
            <a:lstStyle/>
            <a:p>
              <a:endParaRPr/>
            </a:p>
          </p:txBody>
        </p:sp>
        <p:pic>
          <p:nvPicPr>
            <p:cNvPr id="46" name="object 46"/>
            <p:cNvPicPr/>
            <p:nvPr/>
          </p:nvPicPr>
          <p:blipFill>
            <a:blip r:embed="rId4" cstate="print"/>
            <a:stretch>
              <a:fillRect/>
            </a:stretch>
          </p:blipFill>
          <p:spPr>
            <a:xfrm>
              <a:off x="10015728" y="2459735"/>
              <a:ext cx="252983" cy="251460"/>
            </a:xfrm>
            <a:prstGeom prst="rect">
              <a:avLst/>
            </a:prstGeom>
          </p:spPr>
        </p:pic>
        <p:sp>
          <p:nvSpPr>
            <p:cNvPr id="47" name="object 47"/>
            <p:cNvSpPr/>
            <p:nvPr/>
          </p:nvSpPr>
          <p:spPr>
            <a:xfrm>
              <a:off x="10015728" y="2459735"/>
              <a:ext cx="253365" cy="251460"/>
            </a:xfrm>
            <a:custGeom>
              <a:avLst/>
              <a:gdLst/>
              <a:ahLst/>
              <a:cxnLst/>
              <a:rect l="l" t="t" r="r" b="b"/>
              <a:pathLst>
                <a:path w="253365" h="251460">
                  <a:moveTo>
                    <a:pt x="0" y="125729"/>
                  </a:moveTo>
                  <a:lnTo>
                    <a:pt x="9941" y="76777"/>
                  </a:lnTo>
                  <a:lnTo>
                    <a:pt x="37052" y="36814"/>
                  </a:lnTo>
                  <a:lnTo>
                    <a:pt x="77259" y="9876"/>
                  </a:lnTo>
                  <a:lnTo>
                    <a:pt x="126492" y="0"/>
                  </a:lnTo>
                  <a:lnTo>
                    <a:pt x="175724" y="9876"/>
                  </a:lnTo>
                  <a:lnTo>
                    <a:pt x="215931" y="36814"/>
                  </a:lnTo>
                  <a:lnTo>
                    <a:pt x="243042" y="76777"/>
                  </a:lnTo>
                  <a:lnTo>
                    <a:pt x="252983" y="125729"/>
                  </a:lnTo>
                  <a:lnTo>
                    <a:pt x="243042" y="174682"/>
                  </a:lnTo>
                  <a:lnTo>
                    <a:pt x="215931" y="214645"/>
                  </a:lnTo>
                  <a:lnTo>
                    <a:pt x="175724" y="241583"/>
                  </a:lnTo>
                  <a:lnTo>
                    <a:pt x="126492" y="251460"/>
                  </a:lnTo>
                  <a:lnTo>
                    <a:pt x="77259" y="241583"/>
                  </a:lnTo>
                  <a:lnTo>
                    <a:pt x="37052" y="214645"/>
                  </a:lnTo>
                  <a:lnTo>
                    <a:pt x="9941" y="174682"/>
                  </a:lnTo>
                  <a:lnTo>
                    <a:pt x="0" y="125729"/>
                  </a:lnTo>
                  <a:close/>
                </a:path>
              </a:pathLst>
            </a:custGeom>
            <a:ln w="12700">
              <a:solidFill>
                <a:srgbClr val="111111"/>
              </a:solidFill>
            </a:ln>
          </p:spPr>
          <p:txBody>
            <a:bodyPr wrap="square" lIns="0" tIns="0" rIns="0" bIns="0" rtlCol="0"/>
            <a:lstStyle/>
            <a:p>
              <a:endParaRPr/>
            </a:p>
          </p:txBody>
        </p:sp>
        <p:pic>
          <p:nvPicPr>
            <p:cNvPr id="48" name="object 48"/>
            <p:cNvPicPr/>
            <p:nvPr/>
          </p:nvPicPr>
          <p:blipFill>
            <a:blip r:embed="rId15" cstate="print"/>
            <a:stretch>
              <a:fillRect/>
            </a:stretch>
          </p:blipFill>
          <p:spPr>
            <a:xfrm>
              <a:off x="9212580" y="2310383"/>
              <a:ext cx="251460" cy="251460"/>
            </a:xfrm>
            <a:prstGeom prst="rect">
              <a:avLst/>
            </a:prstGeom>
          </p:spPr>
        </p:pic>
        <p:sp>
          <p:nvSpPr>
            <p:cNvPr id="49" name="object 49"/>
            <p:cNvSpPr/>
            <p:nvPr/>
          </p:nvSpPr>
          <p:spPr>
            <a:xfrm>
              <a:off x="9212580" y="2310383"/>
              <a:ext cx="251460" cy="251460"/>
            </a:xfrm>
            <a:custGeom>
              <a:avLst/>
              <a:gdLst/>
              <a:ahLst/>
              <a:cxnLst/>
              <a:rect l="l" t="t" r="r" b="b"/>
              <a:pathLst>
                <a:path w="251459" h="251460">
                  <a:moveTo>
                    <a:pt x="0" y="125729"/>
                  </a:moveTo>
                  <a:lnTo>
                    <a:pt x="9876" y="76777"/>
                  </a:lnTo>
                  <a:lnTo>
                    <a:pt x="36814" y="36814"/>
                  </a:lnTo>
                  <a:lnTo>
                    <a:pt x="76777" y="9876"/>
                  </a:lnTo>
                  <a:lnTo>
                    <a:pt x="125729" y="0"/>
                  </a:lnTo>
                  <a:lnTo>
                    <a:pt x="174682" y="9876"/>
                  </a:lnTo>
                  <a:lnTo>
                    <a:pt x="214645" y="36814"/>
                  </a:lnTo>
                  <a:lnTo>
                    <a:pt x="241583" y="76777"/>
                  </a:lnTo>
                  <a:lnTo>
                    <a:pt x="251460" y="125729"/>
                  </a:lnTo>
                  <a:lnTo>
                    <a:pt x="241583" y="174682"/>
                  </a:lnTo>
                  <a:lnTo>
                    <a:pt x="214645" y="214645"/>
                  </a:lnTo>
                  <a:lnTo>
                    <a:pt x="174682" y="241583"/>
                  </a:lnTo>
                  <a:lnTo>
                    <a:pt x="125729" y="251460"/>
                  </a:lnTo>
                  <a:lnTo>
                    <a:pt x="76777" y="241583"/>
                  </a:lnTo>
                  <a:lnTo>
                    <a:pt x="36814" y="214645"/>
                  </a:lnTo>
                  <a:lnTo>
                    <a:pt x="9876" y="174682"/>
                  </a:lnTo>
                  <a:lnTo>
                    <a:pt x="0" y="125729"/>
                  </a:lnTo>
                  <a:close/>
                </a:path>
              </a:pathLst>
            </a:custGeom>
            <a:ln w="12700">
              <a:solidFill>
                <a:srgbClr val="111111"/>
              </a:solidFill>
            </a:ln>
          </p:spPr>
          <p:txBody>
            <a:bodyPr wrap="square" lIns="0" tIns="0" rIns="0" bIns="0" rtlCol="0"/>
            <a:lstStyle/>
            <a:p>
              <a:endParaRPr/>
            </a:p>
          </p:txBody>
        </p:sp>
        <p:pic>
          <p:nvPicPr>
            <p:cNvPr id="50" name="object 50"/>
            <p:cNvPicPr/>
            <p:nvPr/>
          </p:nvPicPr>
          <p:blipFill>
            <a:blip r:embed="rId11" cstate="print"/>
            <a:stretch>
              <a:fillRect/>
            </a:stretch>
          </p:blipFill>
          <p:spPr>
            <a:xfrm>
              <a:off x="10853928" y="4925567"/>
              <a:ext cx="251460" cy="251459"/>
            </a:xfrm>
            <a:prstGeom prst="rect">
              <a:avLst/>
            </a:prstGeom>
          </p:spPr>
        </p:pic>
        <p:sp>
          <p:nvSpPr>
            <p:cNvPr id="51" name="object 51"/>
            <p:cNvSpPr/>
            <p:nvPr/>
          </p:nvSpPr>
          <p:spPr>
            <a:xfrm>
              <a:off x="10853928" y="4925567"/>
              <a:ext cx="251460" cy="251460"/>
            </a:xfrm>
            <a:custGeom>
              <a:avLst/>
              <a:gdLst/>
              <a:ahLst/>
              <a:cxnLst/>
              <a:rect l="l" t="t" r="r" b="b"/>
              <a:pathLst>
                <a:path w="251459" h="251460">
                  <a:moveTo>
                    <a:pt x="0" y="125729"/>
                  </a:moveTo>
                  <a:lnTo>
                    <a:pt x="9876" y="76777"/>
                  </a:lnTo>
                  <a:lnTo>
                    <a:pt x="36814" y="36814"/>
                  </a:lnTo>
                  <a:lnTo>
                    <a:pt x="76777" y="9876"/>
                  </a:lnTo>
                  <a:lnTo>
                    <a:pt x="125729" y="0"/>
                  </a:lnTo>
                  <a:lnTo>
                    <a:pt x="174682" y="9876"/>
                  </a:lnTo>
                  <a:lnTo>
                    <a:pt x="214645" y="36814"/>
                  </a:lnTo>
                  <a:lnTo>
                    <a:pt x="241583" y="76777"/>
                  </a:lnTo>
                  <a:lnTo>
                    <a:pt x="251460" y="125729"/>
                  </a:lnTo>
                  <a:lnTo>
                    <a:pt x="241583" y="174682"/>
                  </a:lnTo>
                  <a:lnTo>
                    <a:pt x="214645" y="214645"/>
                  </a:lnTo>
                  <a:lnTo>
                    <a:pt x="174682" y="241583"/>
                  </a:lnTo>
                  <a:lnTo>
                    <a:pt x="125729" y="251459"/>
                  </a:lnTo>
                  <a:lnTo>
                    <a:pt x="76777" y="241583"/>
                  </a:lnTo>
                  <a:lnTo>
                    <a:pt x="36814" y="214645"/>
                  </a:lnTo>
                  <a:lnTo>
                    <a:pt x="9876" y="174682"/>
                  </a:lnTo>
                  <a:lnTo>
                    <a:pt x="0" y="125729"/>
                  </a:lnTo>
                  <a:close/>
                </a:path>
              </a:pathLst>
            </a:custGeom>
            <a:ln w="12700">
              <a:solidFill>
                <a:srgbClr val="111111"/>
              </a:solidFill>
            </a:ln>
          </p:spPr>
          <p:txBody>
            <a:bodyPr wrap="square" lIns="0" tIns="0" rIns="0" bIns="0" rtlCol="0"/>
            <a:lstStyle/>
            <a:p>
              <a:endParaRPr/>
            </a:p>
          </p:txBody>
        </p:sp>
        <p:pic>
          <p:nvPicPr>
            <p:cNvPr id="52" name="object 52"/>
            <p:cNvPicPr/>
            <p:nvPr/>
          </p:nvPicPr>
          <p:blipFill>
            <a:blip r:embed="rId7" cstate="print"/>
            <a:stretch>
              <a:fillRect/>
            </a:stretch>
          </p:blipFill>
          <p:spPr>
            <a:xfrm>
              <a:off x="10088880" y="5300472"/>
              <a:ext cx="251460" cy="251459"/>
            </a:xfrm>
            <a:prstGeom prst="rect">
              <a:avLst/>
            </a:prstGeom>
          </p:spPr>
        </p:pic>
        <p:sp>
          <p:nvSpPr>
            <p:cNvPr id="53" name="object 53"/>
            <p:cNvSpPr/>
            <p:nvPr/>
          </p:nvSpPr>
          <p:spPr>
            <a:xfrm>
              <a:off x="10088880" y="5300472"/>
              <a:ext cx="251460" cy="251460"/>
            </a:xfrm>
            <a:custGeom>
              <a:avLst/>
              <a:gdLst/>
              <a:ahLst/>
              <a:cxnLst/>
              <a:rect l="l" t="t" r="r" b="b"/>
              <a:pathLst>
                <a:path w="251459" h="251460">
                  <a:moveTo>
                    <a:pt x="0" y="125729"/>
                  </a:moveTo>
                  <a:lnTo>
                    <a:pt x="9876" y="76777"/>
                  </a:lnTo>
                  <a:lnTo>
                    <a:pt x="36814" y="36814"/>
                  </a:lnTo>
                  <a:lnTo>
                    <a:pt x="76777" y="9876"/>
                  </a:lnTo>
                  <a:lnTo>
                    <a:pt x="125729" y="0"/>
                  </a:lnTo>
                  <a:lnTo>
                    <a:pt x="174682" y="9876"/>
                  </a:lnTo>
                  <a:lnTo>
                    <a:pt x="214645" y="36814"/>
                  </a:lnTo>
                  <a:lnTo>
                    <a:pt x="241583" y="76777"/>
                  </a:lnTo>
                  <a:lnTo>
                    <a:pt x="251460" y="125729"/>
                  </a:lnTo>
                  <a:lnTo>
                    <a:pt x="241583" y="174682"/>
                  </a:lnTo>
                  <a:lnTo>
                    <a:pt x="214645" y="214645"/>
                  </a:lnTo>
                  <a:lnTo>
                    <a:pt x="174682" y="241583"/>
                  </a:lnTo>
                  <a:lnTo>
                    <a:pt x="125729" y="251459"/>
                  </a:lnTo>
                  <a:lnTo>
                    <a:pt x="76777" y="241583"/>
                  </a:lnTo>
                  <a:lnTo>
                    <a:pt x="36814" y="214645"/>
                  </a:lnTo>
                  <a:lnTo>
                    <a:pt x="9876" y="174682"/>
                  </a:lnTo>
                  <a:lnTo>
                    <a:pt x="0" y="125729"/>
                  </a:lnTo>
                  <a:close/>
                </a:path>
              </a:pathLst>
            </a:custGeom>
            <a:ln w="12700">
              <a:solidFill>
                <a:srgbClr val="111111"/>
              </a:solidFill>
            </a:ln>
          </p:spPr>
          <p:txBody>
            <a:bodyPr wrap="square" lIns="0" tIns="0" rIns="0" bIns="0" rtlCol="0"/>
            <a:lstStyle/>
            <a:p>
              <a:endParaRPr/>
            </a:p>
          </p:txBody>
        </p:sp>
        <p:pic>
          <p:nvPicPr>
            <p:cNvPr id="54" name="object 54"/>
            <p:cNvPicPr/>
            <p:nvPr/>
          </p:nvPicPr>
          <p:blipFill>
            <a:blip r:embed="rId8" cstate="print"/>
            <a:stretch>
              <a:fillRect/>
            </a:stretch>
          </p:blipFill>
          <p:spPr>
            <a:xfrm>
              <a:off x="10171176" y="3880103"/>
              <a:ext cx="251459" cy="251459"/>
            </a:xfrm>
            <a:prstGeom prst="rect">
              <a:avLst/>
            </a:prstGeom>
          </p:spPr>
        </p:pic>
        <p:sp>
          <p:nvSpPr>
            <p:cNvPr id="55" name="object 55"/>
            <p:cNvSpPr/>
            <p:nvPr/>
          </p:nvSpPr>
          <p:spPr>
            <a:xfrm>
              <a:off x="10171176" y="3880103"/>
              <a:ext cx="251460" cy="251460"/>
            </a:xfrm>
            <a:custGeom>
              <a:avLst/>
              <a:gdLst/>
              <a:ahLst/>
              <a:cxnLst/>
              <a:rect l="l" t="t" r="r" b="b"/>
              <a:pathLst>
                <a:path w="251459" h="251460">
                  <a:moveTo>
                    <a:pt x="0" y="125730"/>
                  </a:moveTo>
                  <a:lnTo>
                    <a:pt x="9876" y="76777"/>
                  </a:lnTo>
                  <a:lnTo>
                    <a:pt x="36814" y="36814"/>
                  </a:lnTo>
                  <a:lnTo>
                    <a:pt x="76777" y="9876"/>
                  </a:lnTo>
                  <a:lnTo>
                    <a:pt x="125729" y="0"/>
                  </a:lnTo>
                  <a:lnTo>
                    <a:pt x="174682" y="9876"/>
                  </a:lnTo>
                  <a:lnTo>
                    <a:pt x="214645" y="36814"/>
                  </a:lnTo>
                  <a:lnTo>
                    <a:pt x="241583" y="76777"/>
                  </a:lnTo>
                  <a:lnTo>
                    <a:pt x="251459" y="125730"/>
                  </a:lnTo>
                  <a:lnTo>
                    <a:pt x="241583" y="174682"/>
                  </a:lnTo>
                  <a:lnTo>
                    <a:pt x="214645" y="214645"/>
                  </a:lnTo>
                  <a:lnTo>
                    <a:pt x="174682" y="241583"/>
                  </a:lnTo>
                  <a:lnTo>
                    <a:pt x="125729" y="251460"/>
                  </a:lnTo>
                  <a:lnTo>
                    <a:pt x="76777" y="241583"/>
                  </a:lnTo>
                  <a:lnTo>
                    <a:pt x="36814" y="214645"/>
                  </a:lnTo>
                  <a:lnTo>
                    <a:pt x="9876" y="174682"/>
                  </a:lnTo>
                  <a:lnTo>
                    <a:pt x="0" y="125730"/>
                  </a:lnTo>
                  <a:close/>
                </a:path>
              </a:pathLst>
            </a:custGeom>
            <a:ln w="12700">
              <a:solidFill>
                <a:srgbClr val="111111"/>
              </a:solidFill>
            </a:ln>
          </p:spPr>
          <p:txBody>
            <a:bodyPr wrap="square" lIns="0" tIns="0" rIns="0" bIns="0" rtlCol="0"/>
            <a:lstStyle/>
            <a:p>
              <a:endParaRPr/>
            </a:p>
          </p:txBody>
        </p:sp>
        <p:pic>
          <p:nvPicPr>
            <p:cNvPr id="56" name="object 56"/>
            <p:cNvPicPr/>
            <p:nvPr/>
          </p:nvPicPr>
          <p:blipFill>
            <a:blip r:embed="rId16" cstate="print"/>
            <a:stretch>
              <a:fillRect/>
            </a:stretch>
          </p:blipFill>
          <p:spPr>
            <a:xfrm>
              <a:off x="8793480" y="4393691"/>
              <a:ext cx="251460" cy="252983"/>
            </a:xfrm>
            <a:prstGeom prst="rect">
              <a:avLst/>
            </a:prstGeom>
          </p:spPr>
        </p:pic>
        <p:sp>
          <p:nvSpPr>
            <p:cNvPr id="57" name="object 57"/>
            <p:cNvSpPr/>
            <p:nvPr/>
          </p:nvSpPr>
          <p:spPr>
            <a:xfrm>
              <a:off x="8793480" y="4393691"/>
              <a:ext cx="251460" cy="253365"/>
            </a:xfrm>
            <a:custGeom>
              <a:avLst/>
              <a:gdLst/>
              <a:ahLst/>
              <a:cxnLst/>
              <a:rect l="l" t="t" r="r" b="b"/>
              <a:pathLst>
                <a:path w="251459" h="253364">
                  <a:moveTo>
                    <a:pt x="0" y="126491"/>
                  </a:moveTo>
                  <a:lnTo>
                    <a:pt x="9876" y="77259"/>
                  </a:lnTo>
                  <a:lnTo>
                    <a:pt x="36814" y="37052"/>
                  </a:lnTo>
                  <a:lnTo>
                    <a:pt x="76777" y="9941"/>
                  </a:lnTo>
                  <a:lnTo>
                    <a:pt x="125729" y="0"/>
                  </a:lnTo>
                  <a:lnTo>
                    <a:pt x="174682" y="9941"/>
                  </a:lnTo>
                  <a:lnTo>
                    <a:pt x="214645" y="37052"/>
                  </a:lnTo>
                  <a:lnTo>
                    <a:pt x="241583" y="77259"/>
                  </a:lnTo>
                  <a:lnTo>
                    <a:pt x="251460" y="126491"/>
                  </a:lnTo>
                  <a:lnTo>
                    <a:pt x="241583" y="175724"/>
                  </a:lnTo>
                  <a:lnTo>
                    <a:pt x="214645" y="215931"/>
                  </a:lnTo>
                  <a:lnTo>
                    <a:pt x="174682" y="243042"/>
                  </a:lnTo>
                  <a:lnTo>
                    <a:pt x="125729" y="252983"/>
                  </a:lnTo>
                  <a:lnTo>
                    <a:pt x="76777" y="243042"/>
                  </a:lnTo>
                  <a:lnTo>
                    <a:pt x="36814" y="215931"/>
                  </a:lnTo>
                  <a:lnTo>
                    <a:pt x="9876" y="175724"/>
                  </a:lnTo>
                  <a:lnTo>
                    <a:pt x="0" y="126491"/>
                  </a:lnTo>
                  <a:close/>
                </a:path>
              </a:pathLst>
            </a:custGeom>
            <a:ln w="12700">
              <a:solidFill>
                <a:srgbClr val="111111"/>
              </a:solidFill>
            </a:ln>
          </p:spPr>
          <p:txBody>
            <a:bodyPr wrap="square" lIns="0" tIns="0" rIns="0" bIns="0" rtlCol="0"/>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6403848" y="2447838"/>
            <a:ext cx="4416552" cy="3703025"/>
          </a:xfrm>
          <a:prstGeom prst="rect">
            <a:avLst/>
          </a:prstGeom>
        </p:spPr>
      </p:pic>
      <p:pic>
        <p:nvPicPr>
          <p:cNvPr id="4" name="object 4"/>
          <p:cNvPicPr/>
          <p:nvPr/>
        </p:nvPicPr>
        <p:blipFill>
          <a:blip r:embed="rId4" cstate="print"/>
          <a:stretch>
            <a:fillRect/>
          </a:stretch>
        </p:blipFill>
        <p:spPr>
          <a:xfrm>
            <a:off x="1219200" y="2514600"/>
            <a:ext cx="4444794" cy="3721608"/>
          </a:xfrm>
          <a:prstGeom prst="rect">
            <a:avLst/>
          </a:prstGeom>
        </p:spPr>
      </p:pic>
      <p:sp>
        <p:nvSpPr>
          <p:cNvPr id="5" name="object 5"/>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Neighborhood</a:t>
            </a:r>
            <a:r>
              <a:rPr spc="-10" dirty="0"/>
              <a:t> enrichment</a:t>
            </a:r>
          </a:p>
        </p:txBody>
      </p:sp>
      <p:sp>
        <p:nvSpPr>
          <p:cNvPr id="6" name="object 6"/>
          <p:cNvSpPr txBox="1"/>
          <p:nvPr/>
        </p:nvSpPr>
        <p:spPr>
          <a:xfrm>
            <a:off x="2209800" y="6225335"/>
            <a:ext cx="2133600" cy="258404"/>
          </a:xfrm>
          <a:prstGeom prst="rect">
            <a:avLst/>
          </a:prstGeom>
        </p:spPr>
        <p:txBody>
          <a:bodyPr vert="horz" wrap="square" lIns="0" tIns="12065" rIns="0" bIns="0" rtlCol="0">
            <a:spAutoFit/>
          </a:bodyPr>
          <a:lstStyle/>
          <a:p>
            <a:pPr marL="12700">
              <a:lnSpc>
                <a:spcPct val="100000"/>
              </a:lnSpc>
              <a:spcBef>
                <a:spcPts val="95"/>
              </a:spcBef>
            </a:pPr>
            <a:r>
              <a:rPr sz="1600" spc="-10" dirty="0" err="1">
                <a:solidFill>
                  <a:srgbClr val="1B2944"/>
                </a:solidFill>
                <a:latin typeface="Corbel"/>
                <a:cs typeface="Corbel"/>
              </a:rPr>
              <a:t>Vizge</a:t>
            </a:r>
            <a:r>
              <a:rPr lang="en-US" sz="1600" spc="-10" dirty="0" err="1">
                <a:solidFill>
                  <a:srgbClr val="1B2944"/>
                </a:solidFill>
                <a:latin typeface="Corbel"/>
                <a:cs typeface="Corbel"/>
              </a:rPr>
              <a:t>n</a:t>
            </a:r>
            <a:r>
              <a:rPr lang="en-US" sz="1600" spc="-10" dirty="0">
                <a:solidFill>
                  <a:srgbClr val="1B2944"/>
                </a:solidFill>
                <a:latin typeface="Corbel"/>
                <a:cs typeface="Corbel"/>
              </a:rPr>
              <a:t>, fetal mouse liver</a:t>
            </a:r>
            <a:endParaRPr sz="1600" dirty="0">
              <a:latin typeface="Corbel"/>
              <a:cs typeface="Corbel"/>
            </a:endParaRPr>
          </a:p>
        </p:txBody>
      </p:sp>
      <p:sp>
        <p:nvSpPr>
          <p:cNvPr id="7" name="object 7">
            <a:extLst>
              <a:ext uri="{FF2B5EF4-FFF2-40B4-BE49-F238E27FC236}">
                <a16:creationId xmlns:a16="http://schemas.microsoft.com/office/drawing/2014/main" id="{BFEF6911-BE62-965A-B0E1-BB7CABC484A0}"/>
              </a:ext>
            </a:extLst>
          </p:cNvPr>
          <p:cNvSpPr txBox="1"/>
          <p:nvPr/>
        </p:nvSpPr>
        <p:spPr>
          <a:xfrm>
            <a:off x="916938" y="1565274"/>
            <a:ext cx="10894062" cy="830997"/>
          </a:xfrm>
          <a:prstGeom prst="rect">
            <a:avLst/>
          </a:prstGeom>
        </p:spPr>
        <p:txBody>
          <a:bodyPr vert="horz" wrap="square" lIns="0" tIns="60960" rIns="0" bIns="0" rtlCol="0">
            <a:spAutoFit/>
          </a:bodyPr>
          <a:lstStyle/>
          <a:p>
            <a:pPr marL="240029" marR="5080" indent="-227965">
              <a:lnSpc>
                <a:spcPts val="3020"/>
              </a:lnSpc>
              <a:spcBef>
                <a:spcPts val="480"/>
              </a:spcBef>
              <a:buClr>
                <a:srgbClr val="FF681E"/>
              </a:buClr>
              <a:buFont typeface="Arial"/>
              <a:buChar char="•"/>
              <a:tabLst>
                <a:tab pos="241300" algn="l"/>
              </a:tabLst>
            </a:pPr>
            <a:r>
              <a:rPr lang="en-US" sz="2800" dirty="0">
                <a:solidFill>
                  <a:srgbClr val="404040"/>
                </a:solidFill>
                <a:highlight>
                  <a:srgbClr val="FCFCFC"/>
                </a:highlight>
                <a:latin typeface="Lato" panose="020F0502020204030203" pitchFamily="34" charset="0"/>
              </a:rPr>
              <a:t>A test (score) which d</a:t>
            </a:r>
            <a:r>
              <a:rPr lang="en-US" sz="2800" b="0" i="0" dirty="0">
                <a:solidFill>
                  <a:srgbClr val="404040"/>
                </a:solidFill>
                <a:effectLst/>
                <a:highlight>
                  <a:srgbClr val="FCFCFC"/>
                </a:highlight>
                <a:latin typeface="Lato" panose="020F0502020204030203" pitchFamily="34" charset="0"/>
              </a:rPr>
              <a:t>etermines if cells (or spots) belonging to two different clusters are close to each other more often than expected.</a:t>
            </a:r>
            <a:endParaRPr sz="2800" dirty="0">
              <a:latin typeface="Corbel"/>
              <a:cs typeface="Corbe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DB7B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A7E1FCD50EE149BDF637221C903A83" ma:contentTypeVersion="14" ma:contentTypeDescription="Create a new document." ma:contentTypeScope="" ma:versionID="979f9ba968a893f0331697fdc5fd26ca">
  <xsd:schema xmlns:xsd="http://www.w3.org/2001/XMLSchema" xmlns:xs="http://www.w3.org/2001/XMLSchema" xmlns:p="http://schemas.microsoft.com/office/2006/metadata/properties" xmlns:ns2="23abc9cd-8b63-4f9e-9642-50ed96653a87" xmlns:ns3="38f0bdb9-b134-484b-8c16-70e9ccd40049" targetNamespace="http://schemas.microsoft.com/office/2006/metadata/properties" ma:root="true" ma:fieldsID="1bd1e6e785b15a00775d5eec34e389ef" ns2:_="" ns3:_="">
    <xsd:import namespace="23abc9cd-8b63-4f9e-9642-50ed96653a87"/>
    <xsd:import namespace="38f0bdb9-b134-484b-8c16-70e9ccd4004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element ref="ns2:MediaServiceDateTaken" minOccurs="0"/>
                <xsd:element ref="ns2:MediaServiceObjectDetectorVersion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abc9cd-8b63-4f9e-9642-50ed96653a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52a1615c-be2e-4e97-bc03-250c1a7dc1ec"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f0bdb9-b134-484b-8c16-70e9ccd4004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3b009ca9-5919-4bb2-956f-18d8e0c565d7}" ma:internalName="TaxCatchAll" ma:showField="CatchAllData" ma:web="38f0bdb9-b134-484b-8c16-70e9ccd4004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8f0bdb9-b134-484b-8c16-70e9ccd40049" xsi:nil="true"/>
    <lcf76f155ced4ddcb4097134ff3c332f xmlns="23abc9cd-8b63-4f9e-9642-50ed96653a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1AC8E6F-9402-496C-8300-4A92B97A986B}">
  <ds:schemaRefs>
    <ds:schemaRef ds:uri="http://schemas.microsoft.com/sharepoint/v3/contenttype/forms"/>
  </ds:schemaRefs>
</ds:datastoreItem>
</file>

<file path=customXml/itemProps2.xml><?xml version="1.0" encoding="utf-8"?>
<ds:datastoreItem xmlns:ds="http://schemas.openxmlformats.org/officeDocument/2006/customXml" ds:itemID="{1660D5F4-7C3D-4A21-A423-5025BE21F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abc9cd-8b63-4f9e-9642-50ed96653a87"/>
    <ds:schemaRef ds:uri="38f0bdb9-b134-484b-8c16-70e9ccd400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4DCCDD-5821-4910-ACC4-6850CB51E314}">
  <ds:schemaRefs>
    <ds:schemaRef ds:uri="http://schemas.microsoft.com/office/2006/metadata/properties"/>
    <ds:schemaRef ds:uri="http://schemas.microsoft.com/office/infopath/2007/PartnerControls"/>
    <ds:schemaRef ds:uri="38f0bdb9-b134-484b-8c16-70e9ccd40049"/>
    <ds:schemaRef ds:uri="23abc9cd-8b63-4f9e-9642-50ed96653a87"/>
  </ds:schemaRefs>
</ds:datastoreItem>
</file>

<file path=docProps/app.xml><?xml version="1.0" encoding="utf-8"?>
<Properties xmlns="http://schemas.openxmlformats.org/officeDocument/2006/extended-properties" xmlns:vt="http://schemas.openxmlformats.org/officeDocument/2006/docPropsVTypes">
  <Template/>
  <TotalTime>67</TotalTime>
  <Words>2378</Words>
  <Application>Microsoft Office PowerPoint</Application>
  <PresentationFormat>Widescreen</PresentationFormat>
  <Paragraphs>217</Paragraphs>
  <Slides>30</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Aptos</vt:lpstr>
      <vt:lpstr>Arial</vt:lpstr>
      <vt:lpstr>Corbel</vt:lpstr>
      <vt:lpstr>GillSansRegular</vt:lpstr>
      <vt:lpstr>inherit</vt:lpstr>
      <vt:lpstr>Lato</vt:lpstr>
      <vt:lpstr>Lucida Sans</vt:lpstr>
      <vt:lpstr>Office Theme</vt:lpstr>
      <vt:lpstr>Downstream spatial data analysis</vt:lpstr>
      <vt:lpstr>Region-level analysis</vt:lpstr>
      <vt:lpstr>Distance-based analysis</vt:lpstr>
      <vt:lpstr>Cell-level analysis: neighborhoods</vt:lpstr>
      <vt:lpstr>Squidpy</vt:lpstr>
      <vt:lpstr>Spatial graphs (1)</vt:lpstr>
      <vt:lpstr>Spatial graphs (2)</vt:lpstr>
      <vt:lpstr>Spatial graphs (3)</vt:lpstr>
      <vt:lpstr>Neighborhood enrichment</vt:lpstr>
      <vt:lpstr>Neighborhood enrichment</vt:lpstr>
      <vt:lpstr>Co-occurrence score</vt:lpstr>
      <vt:lpstr>Co-occurrence score: example</vt:lpstr>
      <vt:lpstr>Cell-cell communication (CCC)</vt:lpstr>
      <vt:lpstr>Cell-cell communication </vt:lpstr>
      <vt:lpstr>Spatial autocorrelation</vt:lpstr>
      <vt:lpstr>Spatial autocorrelation: Moran’s I</vt:lpstr>
      <vt:lpstr>Moran’s I example: Vizgen liver sample</vt:lpstr>
      <vt:lpstr>Spatial autocorrelation: Geary’s C</vt:lpstr>
      <vt:lpstr>Sepal scores</vt:lpstr>
      <vt:lpstr>Ripley’s statistics</vt:lpstr>
      <vt:lpstr>Ark analysis</vt:lpstr>
      <vt:lpstr>Ark: tools for spatial analysis</vt:lpstr>
      <vt:lpstr>Ark – pairwise enrichment</vt:lpstr>
      <vt:lpstr>Ark – pairwise enrichment algorithm</vt:lpstr>
      <vt:lpstr>Ark – neighborhood analysis: K-means</vt:lpstr>
      <vt:lpstr>Ark – neighborhood analysis: K-means clustering – algorithm </vt:lpstr>
      <vt:lpstr>Ark – neighborhood analysis: spatial LDA (Latent Dirichlet Allocation)</vt:lpstr>
      <vt:lpstr>Spatial LDA: algorithm background</vt:lpstr>
      <vt:lpstr>SCIMAP</vt:lpstr>
      <vt:lpstr>Giotto Suite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Frank.Vernaillen@vib.be;julien.mortier@vib.be</dc:creator>
  <cp:lastModifiedBy>Julien Mortier</cp:lastModifiedBy>
  <cp:revision>60</cp:revision>
  <dcterms:created xsi:type="dcterms:W3CDTF">2024-06-21T17:18:51Z</dcterms:created>
  <dcterms:modified xsi:type="dcterms:W3CDTF">2024-12-03T08:11:22Z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2024-01-18T00:00:00Z</vt:filetime>
  </property>
  <property fmtid="{D5CDD505-2E9C-101B-9397-08002B2CF9AE}" pid="3" name="Creator">
    <vt:lpwstr>Microsoft® PowerPoint® for Microsoft 365</vt:lpwstr>
  </property>
  <property fmtid="{D5CDD505-2E9C-101B-9397-08002B2CF9AE}" pid="4" name="LastSaved">
    <vt:filetime>2024-06-21T00:00:00Z</vt:filetime>
  </property>
  <property fmtid="{D5CDD505-2E9C-101B-9397-08002B2CF9AE}" pid="5" name="Producer">
    <vt:lpwstr>Microsoft® PowerPoint® for Microsoft 365</vt:lpwstr>
  </property>
  <property fmtid="{D5CDD505-2E9C-101B-9397-08002B2CF9AE}" pid="6" name="ContentTypeId">
    <vt:lpwstr>0x0101007FA7E1FCD50EE149BDF637221C903A83</vt:lpwstr>
  </property>
</Properties>
</file>